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66"/>
  </p:notesMasterIdLst>
  <p:sldIdLst>
    <p:sldId id="300" r:id="rId2"/>
    <p:sldId id="301" r:id="rId3"/>
    <p:sldId id="334" r:id="rId4"/>
    <p:sldId id="302" r:id="rId5"/>
    <p:sldId id="303" r:id="rId6"/>
    <p:sldId id="304" r:id="rId7"/>
    <p:sldId id="305" r:id="rId8"/>
    <p:sldId id="306" r:id="rId9"/>
    <p:sldId id="307"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2" r:id="rId35"/>
    <p:sldId id="333" r:id="rId36"/>
    <p:sldId id="295" r:id="rId37"/>
    <p:sldId id="294" r:id="rId38"/>
    <p:sldId id="257" r:id="rId39"/>
    <p:sldId id="258" r:id="rId40"/>
    <p:sldId id="259" r:id="rId41"/>
    <p:sldId id="296" r:id="rId42"/>
    <p:sldId id="267" r:id="rId43"/>
    <p:sldId id="263" r:id="rId44"/>
    <p:sldId id="264" r:id="rId45"/>
    <p:sldId id="268" r:id="rId46"/>
    <p:sldId id="269" r:id="rId47"/>
    <p:sldId id="270" r:id="rId48"/>
    <p:sldId id="271" r:id="rId49"/>
    <p:sldId id="272" r:id="rId50"/>
    <p:sldId id="273" r:id="rId51"/>
    <p:sldId id="274" r:id="rId52"/>
    <p:sldId id="275" r:id="rId53"/>
    <p:sldId id="276" r:id="rId54"/>
    <p:sldId id="277" r:id="rId55"/>
    <p:sldId id="281" r:id="rId56"/>
    <p:sldId id="283" r:id="rId57"/>
    <p:sldId id="299" r:id="rId58"/>
    <p:sldId id="284" r:id="rId59"/>
    <p:sldId id="290" r:id="rId60"/>
    <p:sldId id="297" r:id="rId61"/>
    <p:sldId id="261" r:id="rId62"/>
    <p:sldId id="262" r:id="rId63"/>
    <p:sldId id="298" r:id="rId64"/>
    <p:sldId id="335"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31" autoAdjust="0"/>
    <p:restoredTop sz="94663"/>
  </p:normalViewPr>
  <p:slideViewPr>
    <p:cSldViewPr snapToGrid="0">
      <p:cViewPr varScale="1">
        <p:scale>
          <a:sx n="112" d="100"/>
          <a:sy n="112" d="100"/>
        </p:scale>
        <p:origin x="4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i Dinh - Y17" userId="80be2301-12ae-4bc5-807a-93a5def3b004" providerId="ADAL" clId="{20558247-0FEE-4F46-9C74-FDFD4D0E1A84}"/>
    <pc:docChg chg="modSld">
      <pc:chgData name="Thai Dinh - Y17" userId="80be2301-12ae-4bc5-807a-93a5def3b004" providerId="ADAL" clId="{20558247-0FEE-4F46-9C74-FDFD4D0E1A84}" dt="2022-11-18T03:25:00.109" v="11" actId="20577"/>
      <pc:docMkLst>
        <pc:docMk/>
      </pc:docMkLst>
      <pc:sldChg chg="modSp mod">
        <pc:chgData name="Thai Dinh - Y17" userId="80be2301-12ae-4bc5-807a-93a5def3b004" providerId="ADAL" clId="{20558247-0FEE-4F46-9C74-FDFD4D0E1A84}" dt="2022-11-18T03:25:00.109" v="11" actId="20577"/>
        <pc:sldMkLst>
          <pc:docMk/>
          <pc:sldMk cId="3132511027" sldId="272"/>
        </pc:sldMkLst>
        <pc:spChg chg="mod">
          <ac:chgData name="Thai Dinh - Y17" userId="80be2301-12ae-4bc5-807a-93a5def3b004" providerId="ADAL" clId="{20558247-0FEE-4F46-9C74-FDFD4D0E1A84}" dt="2022-11-18T03:25:00.109" v="11" actId="20577"/>
          <ac:spMkLst>
            <pc:docMk/>
            <pc:sldMk cId="3132511027" sldId="272"/>
            <ac:spMk id="3" creationId="{42F8CB84-D901-74A3-017E-83F198CEE96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04C8FC-4655-48C7-BEF7-49961026AECC}" type="datetimeFigureOut">
              <a:rPr lang="en-US" smtClean="0"/>
              <a:t>11/18/22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8D32CE-236B-489D-8024-21519BFF4AB7}" type="slidenum">
              <a:rPr lang="en-US" smtClean="0"/>
              <a:t>‹#›</a:t>
            </a:fld>
            <a:endParaRPr lang="en-US"/>
          </a:p>
        </p:txBody>
      </p:sp>
    </p:spTree>
    <p:extLst>
      <p:ext uri="{BB962C8B-B14F-4D97-AF65-F5344CB8AC3E}">
        <p14:creationId xmlns:p14="http://schemas.microsoft.com/office/powerpoint/2010/main" val="3964083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40-60%, 10-20%, 10%, 5-10%</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5</a:t>
            </a:fld>
            <a:endParaRPr lang="en-US"/>
          </a:p>
        </p:txBody>
      </p:sp>
    </p:spTree>
    <p:extLst>
      <p:ext uri="{BB962C8B-B14F-4D97-AF65-F5344CB8AC3E}">
        <p14:creationId xmlns:p14="http://schemas.microsoft.com/office/powerpoint/2010/main" val="623769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Phương </a:t>
            </a:r>
            <a:r>
              <a:rPr lang="vi-VN" dirty="0" err="1"/>
              <a:t>pháp</a:t>
            </a:r>
            <a:r>
              <a:rPr lang="vi-VN" dirty="0"/>
              <a:t> </a:t>
            </a:r>
            <a:r>
              <a:rPr lang="vi-VN" dirty="0" err="1"/>
              <a:t>chụp</a:t>
            </a:r>
            <a:r>
              <a:rPr lang="vi-VN" dirty="0"/>
              <a:t>: </a:t>
            </a:r>
            <a:r>
              <a:rPr lang="vi-VN" dirty="0" err="1"/>
              <a:t>ngoài</a:t>
            </a:r>
            <a:r>
              <a:rPr lang="vi-VN" dirty="0"/>
              <a:t> </a:t>
            </a:r>
            <a:r>
              <a:rPr lang="vi-VN" dirty="0" err="1"/>
              <a:t>thì</a:t>
            </a:r>
            <a:r>
              <a:rPr lang="vi-VN" dirty="0"/>
              <a:t> </a:t>
            </a:r>
            <a:r>
              <a:rPr lang="vi-VN" dirty="0" err="1"/>
              <a:t>động</a:t>
            </a:r>
            <a:r>
              <a:rPr lang="vi-VN" dirty="0"/>
              <a:t> </a:t>
            </a:r>
            <a:r>
              <a:rPr lang="vi-VN" dirty="0" err="1"/>
              <a:t>mạch</a:t>
            </a:r>
            <a:r>
              <a:rPr lang="vi-VN" dirty="0"/>
              <a:t> (15-30s sau tiêm </a:t>
            </a:r>
            <a:r>
              <a:rPr lang="vi-VN" dirty="0" err="1"/>
              <a:t>cản</a:t>
            </a:r>
            <a:r>
              <a:rPr lang="vi-VN" dirty="0"/>
              <a:t> quang), </a:t>
            </a:r>
            <a:r>
              <a:rPr lang="vi-VN" dirty="0" err="1"/>
              <a:t>thì</a:t>
            </a:r>
            <a:r>
              <a:rPr lang="vi-VN" dirty="0"/>
              <a:t> </a:t>
            </a:r>
            <a:r>
              <a:rPr lang="vi-VN" dirty="0" err="1"/>
              <a:t>tĩnh</a:t>
            </a:r>
            <a:r>
              <a:rPr lang="vi-VN" dirty="0"/>
              <a:t> </a:t>
            </a:r>
            <a:r>
              <a:rPr lang="vi-VN" dirty="0" err="1"/>
              <a:t>mạch</a:t>
            </a:r>
            <a:r>
              <a:rPr lang="vi-VN" dirty="0"/>
              <a:t> </a:t>
            </a:r>
            <a:r>
              <a:rPr lang="vi-VN" dirty="0" err="1"/>
              <a:t>cửa</a:t>
            </a:r>
            <a:r>
              <a:rPr lang="vi-VN" dirty="0"/>
              <a:t> (45s)  </a:t>
            </a:r>
            <a:r>
              <a:rPr lang="vi-VN" dirty="0" err="1"/>
              <a:t>phase</a:t>
            </a:r>
            <a:r>
              <a:rPr lang="vi-VN" dirty="0"/>
              <a:t> </a:t>
            </a:r>
            <a:r>
              <a:rPr lang="vi-VN" dirty="0" err="1"/>
              <a:t>tuỵ</a:t>
            </a:r>
            <a:r>
              <a:rPr lang="vi-VN" dirty="0"/>
              <a:t>: </a:t>
            </a:r>
            <a:r>
              <a:rPr lang="vi-VN" dirty="0" err="1"/>
              <a:t>chụp</a:t>
            </a:r>
            <a:r>
              <a:rPr lang="vi-VN" dirty="0"/>
              <a:t> sau tiêm </a:t>
            </a:r>
            <a:r>
              <a:rPr lang="vi-VN" dirty="0" err="1"/>
              <a:t>cản</a:t>
            </a:r>
            <a:r>
              <a:rPr lang="vi-VN" dirty="0"/>
              <a:t> quang 30-40s</a:t>
            </a:r>
          </a:p>
          <a:p>
            <a:r>
              <a:rPr lang="vi-VN" dirty="0" err="1"/>
              <a:t>Độ</a:t>
            </a:r>
            <a:r>
              <a:rPr lang="vi-VN" dirty="0"/>
              <a:t> </a:t>
            </a:r>
            <a:r>
              <a:rPr lang="vi-VN" dirty="0" err="1"/>
              <a:t>nhạy</a:t>
            </a:r>
            <a:r>
              <a:rPr lang="vi-VN" dirty="0"/>
              <a:t>: 90 – 95 %</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17</a:t>
            </a:fld>
            <a:endParaRPr lang="en-US"/>
          </a:p>
        </p:txBody>
      </p:sp>
    </p:spTree>
    <p:extLst>
      <p:ext uri="{BB962C8B-B14F-4D97-AF65-F5344CB8AC3E}">
        <p14:creationId xmlns:p14="http://schemas.microsoft.com/office/powerpoint/2010/main" val="2484334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Trên </a:t>
            </a:r>
            <a:r>
              <a:rPr lang="vi-VN" dirty="0" err="1"/>
              <a:t>hình</a:t>
            </a:r>
            <a:r>
              <a:rPr lang="vi-VN" dirty="0"/>
              <a:t> b, </a:t>
            </a:r>
            <a:r>
              <a:rPr lang="vi-VN" dirty="0" err="1"/>
              <a:t>mp</a:t>
            </a:r>
            <a:r>
              <a:rPr lang="vi-VN" dirty="0"/>
              <a:t> </a:t>
            </a:r>
            <a:r>
              <a:rPr lang="vi-VN" dirty="0" err="1"/>
              <a:t>trán</a:t>
            </a:r>
            <a:r>
              <a:rPr lang="vi-VN" dirty="0"/>
              <a:t>, </a:t>
            </a:r>
            <a:r>
              <a:rPr lang="vi-VN" dirty="0" err="1"/>
              <a:t>Thấy</a:t>
            </a:r>
            <a:r>
              <a:rPr lang="vi-VN" dirty="0"/>
              <a:t> </a:t>
            </a:r>
            <a:r>
              <a:rPr lang="vi-VN" dirty="0" err="1"/>
              <a:t>dấu</a:t>
            </a:r>
            <a:r>
              <a:rPr lang="vi-VN" dirty="0"/>
              <a:t> </a:t>
            </a:r>
            <a:r>
              <a:rPr lang="vi-VN" dirty="0" err="1"/>
              <a:t>hiệu</a:t>
            </a:r>
            <a:r>
              <a:rPr lang="vi-VN" dirty="0"/>
              <a:t> </a:t>
            </a:r>
            <a:r>
              <a:rPr lang="vi-VN" dirty="0" err="1"/>
              <a:t>cắt</a:t>
            </a:r>
            <a:r>
              <a:rPr lang="vi-VN" dirty="0"/>
              <a:t> </a:t>
            </a:r>
            <a:r>
              <a:rPr lang="vi-VN" dirty="0" err="1"/>
              <a:t>cụt</a:t>
            </a:r>
            <a:r>
              <a:rPr lang="vi-VN" dirty="0"/>
              <a:t> </a:t>
            </a:r>
            <a:r>
              <a:rPr lang="vi-VN" dirty="0" err="1"/>
              <a:t>đột</a:t>
            </a:r>
            <a:r>
              <a:rPr lang="vi-VN" dirty="0"/>
              <a:t> </a:t>
            </a:r>
            <a:r>
              <a:rPr lang="vi-VN" dirty="0" err="1"/>
              <a:t>ngột</a:t>
            </a:r>
            <a:r>
              <a:rPr lang="vi-VN" dirty="0"/>
              <a:t> OMC, </a:t>
            </a:r>
            <a:r>
              <a:rPr lang="vi-VN" dirty="0" err="1"/>
              <a:t>và</a:t>
            </a:r>
            <a:r>
              <a:rPr lang="vi-VN" dirty="0"/>
              <a:t> </a:t>
            </a:r>
            <a:r>
              <a:rPr lang="vi-VN" dirty="0" err="1"/>
              <a:t>tổn</a:t>
            </a:r>
            <a:r>
              <a:rPr lang="vi-VN" dirty="0"/>
              <a:t> thương </a:t>
            </a:r>
            <a:r>
              <a:rPr lang="vi-VN" dirty="0" err="1"/>
              <a:t>có</a:t>
            </a:r>
            <a:r>
              <a:rPr lang="vi-VN" dirty="0"/>
              <a:t> đâm </a:t>
            </a:r>
            <a:r>
              <a:rPr lang="vi-VN" dirty="0" err="1"/>
              <a:t>độ</a:t>
            </a:r>
            <a:r>
              <a:rPr lang="vi-VN" dirty="0"/>
              <a:t> mô </a:t>
            </a:r>
            <a:r>
              <a:rPr lang="vi-VN" dirty="0" err="1"/>
              <a:t>mềm</a:t>
            </a:r>
            <a:r>
              <a:rPr lang="vi-VN" dirty="0"/>
              <a:t> </a:t>
            </a:r>
            <a:r>
              <a:rPr lang="vi-VN" dirty="0" err="1"/>
              <a:t>tại</a:t>
            </a:r>
            <a:r>
              <a:rPr lang="vi-VN" dirty="0"/>
              <a:t> </a:t>
            </a:r>
            <a:r>
              <a:rPr lang="vi-VN" dirty="0" err="1"/>
              <a:t>vị</a:t>
            </a:r>
            <a:r>
              <a:rPr lang="vi-VN" dirty="0"/>
              <a:t> </a:t>
            </a:r>
            <a:r>
              <a:rPr lang="vi-VN" dirty="0" err="1"/>
              <a:t>trí</a:t>
            </a:r>
            <a:r>
              <a:rPr lang="vi-VN" dirty="0"/>
              <a:t> </a:t>
            </a:r>
            <a:r>
              <a:rPr lang="vi-VN" dirty="0" err="1"/>
              <a:t>này</a:t>
            </a:r>
            <a:r>
              <a:rPr lang="vi-VN" dirty="0"/>
              <a:t>, </a:t>
            </a:r>
            <a:r>
              <a:rPr lang="vi-VN" dirty="0" err="1"/>
              <a:t>hình</a:t>
            </a:r>
            <a:r>
              <a:rPr lang="vi-VN" dirty="0"/>
              <a:t> a </a:t>
            </a:r>
            <a:r>
              <a:rPr lang="vi-VN" dirty="0" err="1"/>
              <a:t>mặt</a:t>
            </a:r>
            <a:r>
              <a:rPr lang="vi-VN" dirty="0"/>
              <a:t> </a:t>
            </a:r>
            <a:r>
              <a:rPr lang="vi-VN" dirty="0" err="1"/>
              <a:t>cắt</a:t>
            </a:r>
            <a:r>
              <a:rPr lang="vi-VN" dirty="0"/>
              <a:t> ngang </a:t>
            </a:r>
            <a:r>
              <a:rPr lang="vi-VN" dirty="0" err="1"/>
              <a:t>của</a:t>
            </a:r>
            <a:r>
              <a:rPr lang="vi-VN" dirty="0"/>
              <a:t> </a:t>
            </a:r>
            <a:r>
              <a:rPr lang="vi-VN" dirty="0" err="1"/>
              <a:t>khối</a:t>
            </a:r>
            <a:r>
              <a:rPr lang="vi-VN" dirty="0"/>
              <a:t> u </a:t>
            </a:r>
            <a:r>
              <a:rPr lang="vi-VN" dirty="0" err="1"/>
              <a:t>tại</a:t>
            </a:r>
            <a:r>
              <a:rPr lang="vi-VN" dirty="0"/>
              <a:t> </a:t>
            </a:r>
            <a:r>
              <a:rPr lang="vi-VN" dirty="0" err="1"/>
              <a:t>vị</a:t>
            </a:r>
            <a:r>
              <a:rPr lang="vi-VN" dirty="0"/>
              <a:t> </a:t>
            </a:r>
            <a:r>
              <a:rPr lang="vi-VN" dirty="0" err="1"/>
              <a:t>trí</a:t>
            </a:r>
            <a:r>
              <a:rPr lang="vi-VN" dirty="0"/>
              <a:t> </a:t>
            </a:r>
            <a:r>
              <a:rPr lang="vi-VN" dirty="0" err="1"/>
              <a:t>cắt</a:t>
            </a:r>
            <a:r>
              <a:rPr lang="vi-VN" dirty="0"/>
              <a:t> </a:t>
            </a:r>
            <a:r>
              <a:rPr lang="vi-VN" dirty="0" err="1"/>
              <a:t>cụt</a:t>
            </a:r>
            <a:r>
              <a:rPr lang="vi-VN" dirty="0"/>
              <a:t> OMC </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19</a:t>
            </a:fld>
            <a:endParaRPr lang="en-US"/>
          </a:p>
        </p:txBody>
      </p:sp>
    </p:spTree>
    <p:extLst>
      <p:ext uri="{BB962C8B-B14F-4D97-AF65-F5344CB8AC3E}">
        <p14:creationId xmlns:p14="http://schemas.microsoft.com/office/powerpoint/2010/main" val="3741591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err="1"/>
              <a:t>Độ</a:t>
            </a:r>
            <a:r>
              <a:rPr lang="vi-VN" dirty="0"/>
              <a:t> </a:t>
            </a:r>
            <a:r>
              <a:rPr lang="vi-VN" dirty="0" err="1"/>
              <a:t>nhạy</a:t>
            </a:r>
            <a:r>
              <a:rPr lang="vi-VN" dirty="0"/>
              <a:t> </a:t>
            </a:r>
            <a:r>
              <a:rPr lang="vi-VN" dirty="0" err="1"/>
              <a:t>thấp</a:t>
            </a:r>
            <a:r>
              <a:rPr lang="vi-VN" dirty="0"/>
              <a:t> trong di căn </a:t>
            </a:r>
            <a:r>
              <a:rPr lang="vi-VN" dirty="0" err="1"/>
              <a:t>phúc</a:t>
            </a:r>
            <a:r>
              <a:rPr lang="vi-VN" dirty="0"/>
              <a:t> </a:t>
            </a:r>
            <a:r>
              <a:rPr lang="vi-VN" dirty="0" err="1"/>
              <a:t>mạc</a:t>
            </a:r>
            <a:r>
              <a:rPr lang="vi-VN" dirty="0"/>
              <a:t> nên 1 </a:t>
            </a:r>
            <a:r>
              <a:rPr lang="vi-VN" dirty="0" err="1"/>
              <a:t>số</a:t>
            </a:r>
            <a:r>
              <a:rPr lang="vi-VN" dirty="0"/>
              <a:t> BN nguy cơ cao </a:t>
            </a:r>
            <a:r>
              <a:rPr lang="vi-VN" dirty="0" err="1"/>
              <a:t>đc</a:t>
            </a:r>
            <a:r>
              <a:rPr lang="vi-VN" dirty="0"/>
              <a:t> KC </a:t>
            </a:r>
            <a:r>
              <a:rPr lang="vi-VN" dirty="0" err="1"/>
              <a:t>nội</a:t>
            </a:r>
            <a:r>
              <a:rPr lang="vi-VN" dirty="0"/>
              <a:t> soi ổ </a:t>
            </a:r>
            <a:r>
              <a:rPr lang="vi-VN" dirty="0" err="1"/>
              <a:t>bụng</a:t>
            </a:r>
            <a:r>
              <a:rPr lang="vi-VN" dirty="0"/>
              <a:t> </a:t>
            </a:r>
            <a:r>
              <a:rPr lang="vi-VN" dirty="0" err="1"/>
              <a:t>thám</a:t>
            </a:r>
            <a:r>
              <a:rPr lang="vi-VN" dirty="0"/>
              <a:t> </a:t>
            </a:r>
            <a:r>
              <a:rPr lang="vi-VN" dirty="0" err="1"/>
              <a:t>sát</a:t>
            </a:r>
            <a:r>
              <a:rPr lang="vi-VN" dirty="0"/>
              <a:t> </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23</a:t>
            </a:fld>
            <a:endParaRPr lang="en-US"/>
          </a:p>
        </p:txBody>
      </p:sp>
    </p:spTree>
    <p:extLst>
      <p:ext uri="{BB962C8B-B14F-4D97-AF65-F5344CB8AC3E}">
        <p14:creationId xmlns:p14="http://schemas.microsoft.com/office/powerpoint/2010/main" val="1088225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 </a:t>
            </a:r>
            <a:r>
              <a:rPr lang="vi-VN" dirty="0" err="1"/>
              <a:t>động</a:t>
            </a:r>
            <a:r>
              <a:rPr lang="vi-VN" dirty="0"/>
              <a:t> </a:t>
            </a:r>
            <a:r>
              <a:rPr lang="vi-VN" dirty="0" err="1"/>
              <a:t>mạch</a:t>
            </a:r>
            <a:r>
              <a:rPr lang="vi-VN" dirty="0"/>
              <a:t> thân </a:t>
            </a:r>
            <a:r>
              <a:rPr lang="vi-VN" dirty="0" err="1"/>
              <a:t>tạng</a:t>
            </a:r>
            <a:r>
              <a:rPr lang="vi-VN" dirty="0"/>
              <a:t>, </a:t>
            </a:r>
            <a:r>
              <a:rPr lang="vi-VN" dirty="0" err="1"/>
              <a:t>động</a:t>
            </a:r>
            <a:r>
              <a:rPr lang="vi-VN" dirty="0"/>
              <a:t> </a:t>
            </a:r>
            <a:r>
              <a:rPr lang="vi-VN" dirty="0" err="1"/>
              <a:t>mạch</a:t>
            </a:r>
            <a:r>
              <a:rPr lang="vi-VN" dirty="0"/>
              <a:t> </a:t>
            </a:r>
            <a:r>
              <a:rPr lang="vi-VN" dirty="0" err="1"/>
              <a:t>mạc</a:t>
            </a:r>
            <a:r>
              <a:rPr lang="vi-VN" dirty="0"/>
              <a:t> treo </a:t>
            </a:r>
            <a:r>
              <a:rPr lang="vi-VN" dirty="0" err="1"/>
              <a:t>tràng</a:t>
            </a:r>
            <a:r>
              <a:rPr lang="vi-VN" dirty="0"/>
              <a:t> trên, </a:t>
            </a:r>
            <a:r>
              <a:rPr lang="vi-VN" dirty="0" err="1"/>
              <a:t>động</a:t>
            </a:r>
            <a:r>
              <a:rPr lang="vi-VN" dirty="0"/>
              <a:t> </a:t>
            </a:r>
            <a:r>
              <a:rPr lang="vi-VN" dirty="0" err="1"/>
              <a:t>mạch</a:t>
            </a:r>
            <a:r>
              <a:rPr lang="vi-VN" dirty="0"/>
              <a:t> gan chung</a:t>
            </a:r>
          </a:p>
          <a:p>
            <a:r>
              <a:rPr lang="vi-VN" dirty="0"/>
              <a:t>Tiêu </a:t>
            </a:r>
            <a:r>
              <a:rPr lang="vi-VN" dirty="0" err="1"/>
              <a:t>chuẩn</a:t>
            </a:r>
            <a:r>
              <a:rPr lang="vi-VN" dirty="0"/>
              <a:t> </a:t>
            </a:r>
            <a:r>
              <a:rPr lang="vi-VN" dirty="0" err="1"/>
              <a:t>này</a:t>
            </a:r>
            <a:r>
              <a:rPr lang="vi-VN" dirty="0"/>
              <a:t> </a:t>
            </a:r>
            <a:r>
              <a:rPr lang="vi-VN" dirty="0" err="1"/>
              <a:t>sử</a:t>
            </a:r>
            <a:r>
              <a:rPr lang="vi-VN" dirty="0"/>
              <a:t> </a:t>
            </a:r>
            <a:r>
              <a:rPr lang="vi-VN" dirty="0" err="1"/>
              <a:t>dụng</a:t>
            </a:r>
            <a:r>
              <a:rPr lang="vi-VN" dirty="0"/>
              <a:t> cho ung thư </a:t>
            </a:r>
            <a:r>
              <a:rPr lang="vi-VN" dirty="0" err="1"/>
              <a:t>tụy</a:t>
            </a:r>
            <a:r>
              <a:rPr lang="vi-VN" dirty="0"/>
              <a:t>, </a:t>
            </a:r>
            <a:r>
              <a:rPr lang="vi-VN" dirty="0" err="1"/>
              <a:t>với</a:t>
            </a:r>
            <a:r>
              <a:rPr lang="vi-VN" dirty="0"/>
              <a:t> </a:t>
            </a:r>
            <a:r>
              <a:rPr lang="vi-VN" dirty="0" err="1"/>
              <a:t>các</a:t>
            </a:r>
            <a:r>
              <a:rPr lang="vi-VN" dirty="0"/>
              <a:t> u </a:t>
            </a:r>
            <a:r>
              <a:rPr lang="vi-VN" dirty="0" err="1"/>
              <a:t>khác</a:t>
            </a:r>
            <a:r>
              <a:rPr lang="vi-VN" dirty="0"/>
              <a:t> quanh </a:t>
            </a:r>
            <a:r>
              <a:rPr lang="vi-VN" dirty="0" err="1"/>
              <a:t>bóng</a:t>
            </a:r>
            <a:r>
              <a:rPr lang="vi-VN" dirty="0"/>
              <a:t> </a:t>
            </a:r>
            <a:r>
              <a:rPr lang="vi-VN" dirty="0" err="1"/>
              <a:t>vater</a:t>
            </a:r>
            <a:r>
              <a:rPr lang="vi-VN" dirty="0"/>
              <a:t> </a:t>
            </a:r>
            <a:r>
              <a:rPr lang="vi-VN" dirty="0" err="1"/>
              <a:t>hiện</a:t>
            </a:r>
            <a:r>
              <a:rPr lang="vi-VN" dirty="0"/>
              <a:t> chưa </a:t>
            </a:r>
            <a:r>
              <a:rPr lang="vi-VN" dirty="0" err="1"/>
              <a:t>có</a:t>
            </a:r>
            <a:r>
              <a:rPr lang="vi-VN" dirty="0"/>
              <a:t> tiêu </a:t>
            </a:r>
            <a:r>
              <a:rPr lang="vi-VN" dirty="0" err="1"/>
              <a:t>chuẩn</a:t>
            </a:r>
            <a:r>
              <a:rPr lang="vi-VN" dirty="0"/>
              <a:t> </a:t>
            </a:r>
            <a:r>
              <a:rPr lang="vi-VN" dirty="0" err="1"/>
              <a:t>chính</a:t>
            </a:r>
            <a:r>
              <a:rPr lang="vi-VN" dirty="0"/>
              <a:t> </a:t>
            </a:r>
            <a:r>
              <a:rPr lang="vi-VN" dirty="0" err="1"/>
              <a:t>thức</a:t>
            </a:r>
            <a:r>
              <a:rPr lang="vi-VN" dirty="0"/>
              <a:t> nên </a:t>
            </a:r>
            <a:r>
              <a:rPr lang="vi-VN" dirty="0" err="1"/>
              <a:t>vẫn</a:t>
            </a:r>
            <a:r>
              <a:rPr lang="vi-VN" dirty="0"/>
              <a:t> </a:t>
            </a:r>
            <a:r>
              <a:rPr lang="vi-VN" dirty="0" err="1"/>
              <a:t>sử</a:t>
            </a:r>
            <a:r>
              <a:rPr lang="vi-VN" dirty="0"/>
              <a:t> </a:t>
            </a:r>
            <a:r>
              <a:rPr lang="vi-VN" dirty="0" err="1"/>
              <a:t>dụng</a:t>
            </a:r>
            <a:r>
              <a:rPr lang="vi-VN" dirty="0"/>
              <a:t> tiêu </a:t>
            </a:r>
            <a:r>
              <a:rPr lang="vi-VN" dirty="0" err="1"/>
              <a:t>chuẩn</a:t>
            </a:r>
            <a:r>
              <a:rPr lang="vi-VN" dirty="0"/>
              <a:t> </a:t>
            </a:r>
            <a:r>
              <a:rPr lang="vi-VN" dirty="0" err="1"/>
              <a:t>của</a:t>
            </a:r>
            <a:r>
              <a:rPr lang="vi-VN" dirty="0"/>
              <a:t> ung thư </a:t>
            </a:r>
            <a:r>
              <a:rPr lang="vi-VN" dirty="0" err="1"/>
              <a:t>tụy</a:t>
            </a:r>
            <a:r>
              <a:rPr lang="vi-VN" dirty="0"/>
              <a:t> PDAC </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24</a:t>
            </a:fld>
            <a:endParaRPr lang="en-US"/>
          </a:p>
        </p:txBody>
      </p:sp>
    </p:spTree>
    <p:extLst>
      <p:ext uri="{BB962C8B-B14F-4D97-AF65-F5344CB8AC3E}">
        <p14:creationId xmlns:p14="http://schemas.microsoft.com/office/powerpoint/2010/main" val="296342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SIÊU ÂM NỘI SOI - Endoscopic ultrasound </a:t>
            </a:r>
          </a:p>
          <a:p>
            <a:r>
              <a:rPr lang="vi-VN" dirty="0"/>
              <a:t>EUS: </a:t>
            </a:r>
            <a:r>
              <a:rPr lang="vi-VN" dirty="0" err="1"/>
              <a:t>tốt</a:t>
            </a:r>
            <a:r>
              <a:rPr lang="vi-VN" dirty="0"/>
              <a:t> hơn CT nhưng </a:t>
            </a:r>
            <a:r>
              <a:rPr lang="vi-VN" dirty="0" err="1"/>
              <a:t>vì</a:t>
            </a:r>
            <a:r>
              <a:rPr lang="vi-VN" dirty="0"/>
              <a:t> CT </a:t>
            </a:r>
            <a:r>
              <a:rPr lang="vi-VN" dirty="0" err="1"/>
              <a:t>ngày</a:t>
            </a:r>
            <a:r>
              <a:rPr lang="vi-VN" dirty="0"/>
              <a:t> nay </a:t>
            </a:r>
            <a:r>
              <a:rPr lang="vi-VN" dirty="0" err="1"/>
              <a:t>độ</a:t>
            </a:r>
            <a:r>
              <a:rPr lang="vi-VN" dirty="0"/>
              <a:t> </a:t>
            </a:r>
            <a:r>
              <a:rPr lang="vi-VN" dirty="0" err="1"/>
              <a:t>chính</a:t>
            </a:r>
            <a:r>
              <a:rPr lang="vi-VN" dirty="0"/>
              <a:t> </a:t>
            </a:r>
            <a:r>
              <a:rPr lang="vi-VN" dirty="0" err="1"/>
              <a:t>xác</a:t>
            </a:r>
            <a:r>
              <a:rPr lang="vi-VN" dirty="0"/>
              <a:t> </a:t>
            </a:r>
            <a:r>
              <a:rPr lang="vi-VN" dirty="0" err="1"/>
              <a:t>khá</a:t>
            </a:r>
            <a:r>
              <a:rPr lang="vi-VN" dirty="0"/>
              <a:t> cao, </a:t>
            </a:r>
            <a:r>
              <a:rPr lang="vi-VN" dirty="0" err="1"/>
              <a:t>mặt</a:t>
            </a:r>
            <a:r>
              <a:rPr lang="vi-VN" dirty="0"/>
              <a:t> </a:t>
            </a:r>
            <a:r>
              <a:rPr lang="vi-VN" dirty="0" err="1"/>
              <a:t>khác</a:t>
            </a:r>
            <a:r>
              <a:rPr lang="vi-VN" dirty="0"/>
              <a:t>, 45% </a:t>
            </a:r>
            <a:r>
              <a:rPr lang="vi-VN" dirty="0" err="1"/>
              <a:t>ds</a:t>
            </a:r>
            <a:r>
              <a:rPr lang="vi-VN" dirty="0"/>
              <a:t> </a:t>
            </a:r>
            <a:r>
              <a:rPr lang="vi-VN" dirty="0" err="1"/>
              <a:t>có</a:t>
            </a:r>
            <a:r>
              <a:rPr lang="vi-VN" dirty="0"/>
              <a:t> </a:t>
            </a:r>
            <a:r>
              <a:rPr lang="vi-VN" dirty="0" err="1"/>
              <a:t>các</a:t>
            </a:r>
            <a:r>
              <a:rPr lang="vi-VN" dirty="0"/>
              <a:t> </a:t>
            </a:r>
            <a:r>
              <a:rPr lang="vi-VN" dirty="0" err="1"/>
              <a:t>biến</a:t>
            </a:r>
            <a:r>
              <a:rPr lang="vi-VN" dirty="0"/>
              <a:t> </a:t>
            </a:r>
            <a:r>
              <a:rPr lang="vi-VN" dirty="0" err="1"/>
              <a:t>thể</a:t>
            </a:r>
            <a:r>
              <a:rPr lang="vi-VN" dirty="0"/>
              <a:t> </a:t>
            </a:r>
            <a:r>
              <a:rPr lang="vi-VN" dirty="0" err="1"/>
              <a:t>giải</a:t>
            </a:r>
            <a:r>
              <a:rPr lang="vi-VN" dirty="0"/>
              <a:t> </a:t>
            </a:r>
            <a:r>
              <a:rPr lang="vi-VN" dirty="0" err="1"/>
              <a:t>phẫu</a:t>
            </a:r>
            <a:r>
              <a:rPr lang="vi-VN" dirty="0"/>
              <a:t> </a:t>
            </a:r>
            <a:r>
              <a:rPr lang="vi-VN" dirty="0" err="1"/>
              <a:t>động</a:t>
            </a:r>
            <a:r>
              <a:rPr lang="vi-VN" dirty="0"/>
              <a:t> </a:t>
            </a:r>
            <a:r>
              <a:rPr lang="vi-VN" dirty="0" err="1"/>
              <a:t>mạch</a:t>
            </a:r>
            <a:r>
              <a:rPr lang="vi-VN" dirty="0"/>
              <a:t> gan </a:t>
            </a:r>
            <a:r>
              <a:rPr lang="vi-VN" dirty="0" err="1"/>
              <a:t>và</a:t>
            </a:r>
            <a:r>
              <a:rPr lang="vi-VN" dirty="0"/>
              <a:t> EUS </a:t>
            </a:r>
            <a:r>
              <a:rPr lang="vi-VN" dirty="0" err="1"/>
              <a:t>phụ</a:t>
            </a:r>
            <a:r>
              <a:rPr lang="vi-VN" dirty="0"/>
              <a:t> </a:t>
            </a:r>
            <a:r>
              <a:rPr lang="vi-VN" dirty="0" err="1"/>
              <a:t>thuộc</a:t>
            </a:r>
            <a:r>
              <a:rPr lang="vi-VN" dirty="0"/>
              <a:t> </a:t>
            </a:r>
            <a:r>
              <a:rPr lang="vi-VN" dirty="0" err="1"/>
              <a:t>người</a:t>
            </a:r>
            <a:r>
              <a:rPr lang="vi-VN" dirty="0"/>
              <a:t> </a:t>
            </a:r>
            <a:r>
              <a:rPr lang="vi-VN" dirty="0" err="1"/>
              <a:t>làm</a:t>
            </a:r>
            <a:r>
              <a:rPr lang="vi-VN" dirty="0"/>
              <a:t> nên trong ung thư </a:t>
            </a:r>
            <a:r>
              <a:rPr lang="vi-VN" dirty="0" err="1"/>
              <a:t>tụy</a:t>
            </a:r>
            <a:r>
              <a:rPr lang="vi-VN" dirty="0"/>
              <a:t>, EUS không </a:t>
            </a:r>
            <a:r>
              <a:rPr lang="vi-VN" dirty="0" err="1"/>
              <a:t>được</a:t>
            </a:r>
            <a:r>
              <a:rPr lang="vi-VN" dirty="0"/>
              <a:t> NCCN </a:t>
            </a:r>
            <a:r>
              <a:rPr lang="vi-VN" dirty="0" err="1"/>
              <a:t>khuyến</a:t>
            </a:r>
            <a:r>
              <a:rPr lang="vi-VN" dirty="0"/>
              <a:t> </a:t>
            </a:r>
            <a:r>
              <a:rPr lang="vi-VN" dirty="0" err="1"/>
              <a:t>cáo</a:t>
            </a:r>
            <a:r>
              <a:rPr lang="vi-VN" dirty="0"/>
              <a:t> </a:t>
            </a:r>
            <a:r>
              <a:rPr lang="vi-VN" dirty="0" err="1"/>
              <a:t>sử</a:t>
            </a:r>
            <a:r>
              <a:rPr lang="vi-VN" dirty="0"/>
              <a:t> </a:t>
            </a:r>
            <a:r>
              <a:rPr lang="vi-VN" dirty="0" err="1"/>
              <a:t>dụng</a:t>
            </a:r>
            <a:r>
              <a:rPr lang="vi-VN" dirty="0"/>
              <a:t> </a:t>
            </a:r>
            <a:r>
              <a:rPr lang="vi-VN" dirty="0" err="1"/>
              <a:t>thường</a:t>
            </a:r>
            <a:r>
              <a:rPr lang="vi-VN" dirty="0"/>
              <a:t> qui </a:t>
            </a:r>
            <a:r>
              <a:rPr lang="vi-VN" dirty="0" err="1"/>
              <a:t>đánh</a:t>
            </a:r>
            <a:r>
              <a:rPr lang="vi-VN" dirty="0"/>
              <a:t> </a:t>
            </a:r>
            <a:r>
              <a:rPr lang="vi-VN" dirty="0" err="1"/>
              <a:t>giá</a:t>
            </a:r>
            <a:r>
              <a:rPr lang="vi-VN" dirty="0"/>
              <a:t> giai </a:t>
            </a:r>
            <a:r>
              <a:rPr lang="vi-VN" dirty="0" err="1"/>
              <a:t>đoạn</a:t>
            </a:r>
            <a:r>
              <a:rPr lang="vi-VN" dirty="0"/>
              <a:t> </a:t>
            </a:r>
            <a:r>
              <a:rPr lang="vi-VN" dirty="0" err="1"/>
              <a:t>cx</a:t>
            </a:r>
            <a:r>
              <a:rPr lang="vi-VN" dirty="0"/>
              <a:t> như </a:t>
            </a:r>
            <a:r>
              <a:rPr lang="vi-VN" dirty="0" err="1"/>
              <a:t>ko</a:t>
            </a:r>
            <a:r>
              <a:rPr lang="vi-VN" dirty="0"/>
              <a:t> </a:t>
            </a:r>
            <a:r>
              <a:rPr lang="vi-VN" dirty="0" err="1"/>
              <a:t>dùng</a:t>
            </a:r>
            <a:r>
              <a:rPr lang="vi-VN" dirty="0"/>
              <a:t> </a:t>
            </a:r>
            <a:r>
              <a:rPr lang="vi-VN" dirty="0" err="1"/>
              <a:t>để</a:t>
            </a:r>
            <a:r>
              <a:rPr lang="vi-VN" dirty="0"/>
              <a:t> </a:t>
            </a:r>
            <a:r>
              <a:rPr lang="vi-VN" dirty="0" err="1"/>
              <a:t>đánh</a:t>
            </a:r>
            <a:r>
              <a:rPr lang="vi-VN" dirty="0"/>
              <a:t> </a:t>
            </a:r>
            <a:r>
              <a:rPr lang="vi-VN" dirty="0" err="1"/>
              <a:t>giá</a:t>
            </a:r>
            <a:r>
              <a:rPr lang="vi-VN" dirty="0"/>
              <a:t> xâm </a:t>
            </a:r>
            <a:r>
              <a:rPr lang="vi-VN" dirty="0" err="1"/>
              <a:t>lấn</a:t>
            </a:r>
            <a:r>
              <a:rPr lang="vi-VN" dirty="0"/>
              <a:t> </a:t>
            </a:r>
            <a:r>
              <a:rPr lang="vi-VN" dirty="0" err="1"/>
              <a:t>mạch</a:t>
            </a:r>
            <a:r>
              <a:rPr lang="vi-VN" dirty="0"/>
              <a:t> </a:t>
            </a:r>
            <a:r>
              <a:rPr lang="vi-VN" dirty="0" err="1"/>
              <a:t>máu</a:t>
            </a:r>
            <a:r>
              <a:rPr lang="vi-VN" dirty="0"/>
              <a:t>. </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25</a:t>
            </a:fld>
            <a:endParaRPr lang="en-US"/>
          </a:p>
        </p:txBody>
      </p:sp>
    </p:spTree>
    <p:extLst>
      <p:ext uri="{BB962C8B-B14F-4D97-AF65-F5344CB8AC3E}">
        <p14:creationId xmlns:p14="http://schemas.microsoft.com/office/powerpoint/2010/main" val="2111198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CHỤP CỘNG HƯỞNG TỪ MẬT TUỴ - </a:t>
            </a:r>
            <a:r>
              <a:rPr lang="vi-VN" dirty="0" err="1"/>
              <a:t>Magnetic</a:t>
            </a:r>
            <a:r>
              <a:rPr lang="vi-VN" dirty="0"/>
              <a:t> </a:t>
            </a:r>
            <a:r>
              <a:rPr lang="vi-VN" dirty="0" err="1"/>
              <a:t>Resonance</a:t>
            </a:r>
            <a:r>
              <a:rPr lang="vi-VN" dirty="0"/>
              <a:t> </a:t>
            </a:r>
            <a:r>
              <a:rPr lang="vi-VN" dirty="0" err="1"/>
              <a:t>Cholangiopancreatography</a:t>
            </a:r>
            <a:r>
              <a:rPr lang="vi-VN" dirty="0"/>
              <a:t> </a:t>
            </a:r>
            <a:endParaRPr lang="en-US" dirty="0"/>
          </a:p>
          <a:p>
            <a:r>
              <a:rPr lang="vi-VN" dirty="0" err="1"/>
              <a:t>Hỗ</a:t>
            </a:r>
            <a:r>
              <a:rPr lang="vi-VN" dirty="0"/>
              <a:t> </a:t>
            </a:r>
            <a:r>
              <a:rPr lang="vi-VN" dirty="0" err="1"/>
              <a:t>trợ</a:t>
            </a:r>
            <a:r>
              <a:rPr lang="vi-VN" dirty="0"/>
              <a:t> CT </a:t>
            </a:r>
            <a:r>
              <a:rPr lang="vi-VN" dirty="0" err="1"/>
              <a:t>scan</a:t>
            </a:r>
            <a:r>
              <a:rPr lang="vi-VN" dirty="0"/>
              <a:t>, khi:</a:t>
            </a:r>
          </a:p>
          <a:p>
            <a:r>
              <a:rPr lang="vi-VN" dirty="0"/>
              <a:t>+  Không </a:t>
            </a:r>
            <a:r>
              <a:rPr lang="vi-VN" dirty="0" err="1"/>
              <a:t>thể</a:t>
            </a:r>
            <a:r>
              <a:rPr lang="vi-VN" dirty="0"/>
              <a:t> </a:t>
            </a:r>
            <a:r>
              <a:rPr lang="vi-VN" dirty="0" err="1"/>
              <a:t>thực</a:t>
            </a:r>
            <a:r>
              <a:rPr lang="vi-VN" dirty="0"/>
              <a:t> </a:t>
            </a:r>
            <a:r>
              <a:rPr lang="vi-VN" dirty="0" err="1"/>
              <a:t>hiện</a:t>
            </a:r>
            <a:r>
              <a:rPr lang="vi-VN" dirty="0"/>
              <a:t> CT </a:t>
            </a:r>
            <a:r>
              <a:rPr lang="vi-VN" dirty="0" err="1"/>
              <a:t>cản</a:t>
            </a:r>
            <a:r>
              <a:rPr lang="vi-VN" dirty="0"/>
              <a:t> quang (NCCN 2021)</a:t>
            </a:r>
          </a:p>
          <a:p>
            <a:r>
              <a:rPr lang="vi-VN" dirty="0"/>
              <a:t>+ Nghi </a:t>
            </a:r>
            <a:r>
              <a:rPr lang="vi-VN" dirty="0" err="1"/>
              <a:t>ngờ</a:t>
            </a:r>
            <a:r>
              <a:rPr lang="vi-VN" dirty="0"/>
              <a:t> nhưng không </a:t>
            </a:r>
            <a:r>
              <a:rPr lang="vi-VN" dirty="0" err="1"/>
              <a:t>thấy</a:t>
            </a:r>
            <a:r>
              <a:rPr lang="vi-VN" dirty="0"/>
              <a:t> u trên CT.</a:t>
            </a:r>
          </a:p>
          <a:p>
            <a:r>
              <a:rPr lang="vi-VN" dirty="0"/>
              <a:t>=&gt; </a:t>
            </a:r>
            <a:r>
              <a:rPr lang="vi-VN" dirty="0" err="1"/>
              <a:t>chụp</a:t>
            </a:r>
            <a:r>
              <a:rPr lang="vi-VN" dirty="0"/>
              <a:t> MRI </a:t>
            </a:r>
          </a:p>
          <a:p>
            <a:r>
              <a:rPr lang="vi-VN" dirty="0" err="1"/>
              <a:t>Mặc</a:t>
            </a:r>
            <a:r>
              <a:rPr lang="vi-VN" dirty="0"/>
              <a:t> </a:t>
            </a:r>
            <a:r>
              <a:rPr lang="vi-VN" dirty="0" err="1"/>
              <a:t>dù</a:t>
            </a:r>
            <a:r>
              <a:rPr lang="vi-VN" dirty="0"/>
              <a:t> </a:t>
            </a:r>
            <a:r>
              <a:rPr lang="vi-VN" dirty="0" err="1"/>
              <a:t>có</a:t>
            </a:r>
            <a:r>
              <a:rPr lang="vi-VN" dirty="0"/>
              <a:t> </a:t>
            </a:r>
            <a:r>
              <a:rPr lang="vi-VN" dirty="0" err="1"/>
              <a:t>một</a:t>
            </a:r>
            <a:r>
              <a:rPr lang="vi-VN" dirty="0"/>
              <a:t> </a:t>
            </a:r>
            <a:r>
              <a:rPr lang="vi-VN" dirty="0" err="1"/>
              <a:t>số</a:t>
            </a:r>
            <a:r>
              <a:rPr lang="vi-VN" dirty="0"/>
              <a:t> </a:t>
            </a:r>
            <a:r>
              <a:rPr lang="vi-VN" dirty="0" err="1"/>
              <a:t>chồng</a:t>
            </a:r>
            <a:r>
              <a:rPr lang="vi-VN" dirty="0"/>
              <a:t> </a:t>
            </a:r>
            <a:r>
              <a:rPr lang="vi-VN" dirty="0" err="1"/>
              <a:t>chéo</a:t>
            </a:r>
            <a:r>
              <a:rPr lang="vi-VN" dirty="0"/>
              <a:t> </a:t>
            </a:r>
            <a:r>
              <a:rPr lang="vi-VN" dirty="0" err="1"/>
              <a:t>tồn</a:t>
            </a:r>
            <a:r>
              <a:rPr lang="vi-VN" dirty="0"/>
              <a:t> </a:t>
            </a:r>
            <a:r>
              <a:rPr lang="vi-VN" dirty="0" err="1"/>
              <a:t>tại</a:t>
            </a:r>
            <a:r>
              <a:rPr lang="vi-VN" dirty="0"/>
              <a:t>, nhưng </a:t>
            </a:r>
            <a:r>
              <a:rPr lang="vi-VN" dirty="0" err="1"/>
              <a:t>nhìn</a:t>
            </a:r>
            <a:r>
              <a:rPr lang="vi-VN" dirty="0"/>
              <a:t> chung </a:t>
            </a:r>
            <a:r>
              <a:rPr lang="vi-VN" dirty="0" err="1"/>
              <a:t>sự</a:t>
            </a:r>
            <a:r>
              <a:rPr lang="vi-VN" dirty="0"/>
              <a:t> </a:t>
            </a:r>
            <a:r>
              <a:rPr lang="vi-VN" dirty="0" err="1"/>
              <a:t>hiện</a:t>
            </a:r>
            <a:r>
              <a:rPr lang="vi-VN" dirty="0"/>
              <a:t> </a:t>
            </a:r>
            <a:r>
              <a:rPr lang="vi-VN" dirty="0" err="1"/>
              <a:t>diện</a:t>
            </a:r>
            <a:r>
              <a:rPr lang="vi-VN" dirty="0"/>
              <a:t> </a:t>
            </a:r>
            <a:r>
              <a:rPr lang="vi-VN" dirty="0" err="1"/>
              <a:t>của</a:t>
            </a:r>
            <a:r>
              <a:rPr lang="vi-VN" dirty="0"/>
              <a:t> </a:t>
            </a:r>
            <a:r>
              <a:rPr lang="vi-VN" dirty="0" err="1"/>
              <a:t>một</a:t>
            </a:r>
            <a:r>
              <a:rPr lang="vi-VN" dirty="0"/>
              <a:t> </a:t>
            </a:r>
            <a:r>
              <a:rPr lang="vi-VN" dirty="0" err="1"/>
              <a:t>đoạn</a:t>
            </a:r>
            <a:r>
              <a:rPr lang="vi-VN" dirty="0"/>
              <a:t> </a:t>
            </a:r>
            <a:r>
              <a:rPr lang="vi-VN" dirty="0" err="1"/>
              <a:t>dài</a:t>
            </a:r>
            <a:r>
              <a:rPr lang="vi-VN" dirty="0"/>
              <a:t> </a:t>
            </a:r>
            <a:r>
              <a:rPr lang="vi-VN" dirty="0" err="1"/>
              <a:t>của</a:t>
            </a:r>
            <a:r>
              <a:rPr lang="vi-VN" dirty="0"/>
              <a:t> </a:t>
            </a:r>
            <a:r>
              <a:rPr lang="vi-VN" dirty="0" err="1"/>
              <a:t>ống</a:t>
            </a:r>
            <a:r>
              <a:rPr lang="vi-VN" dirty="0"/>
              <a:t> </a:t>
            </a:r>
            <a:r>
              <a:rPr lang="vi-VN" dirty="0" err="1"/>
              <a:t>mật</a:t>
            </a:r>
            <a:r>
              <a:rPr lang="vi-VN" dirty="0"/>
              <a:t> </a:t>
            </a:r>
            <a:r>
              <a:rPr lang="vi-VN" dirty="0" err="1"/>
              <a:t>chủ</a:t>
            </a:r>
            <a:r>
              <a:rPr lang="vi-VN" dirty="0"/>
              <a:t> </a:t>
            </a:r>
            <a:r>
              <a:rPr lang="vi-VN" dirty="0" err="1"/>
              <a:t>ngoài</a:t>
            </a:r>
            <a:r>
              <a:rPr lang="vi-VN" dirty="0"/>
              <a:t> gan </a:t>
            </a:r>
            <a:r>
              <a:rPr lang="vi-VN" dirty="0" err="1"/>
              <a:t>với</a:t>
            </a:r>
            <a:r>
              <a:rPr lang="vi-VN" dirty="0"/>
              <a:t> </a:t>
            </a:r>
            <a:r>
              <a:rPr lang="vi-VN" dirty="0" err="1"/>
              <a:t>bờ</a:t>
            </a:r>
            <a:r>
              <a:rPr lang="vi-VN" dirty="0"/>
              <a:t> không </a:t>
            </a:r>
            <a:r>
              <a:rPr lang="vi-VN" dirty="0" err="1"/>
              <a:t>đều</a:t>
            </a:r>
            <a:r>
              <a:rPr lang="vi-VN" dirty="0"/>
              <a:t> </a:t>
            </a:r>
            <a:r>
              <a:rPr lang="vi-VN" dirty="0" err="1"/>
              <a:t>và</a:t>
            </a:r>
            <a:r>
              <a:rPr lang="vi-VN" dirty="0"/>
              <a:t> </a:t>
            </a:r>
            <a:r>
              <a:rPr lang="vi-VN" dirty="0" err="1"/>
              <a:t>hẹp</a:t>
            </a:r>
            <a:r>
              <a:rPr lang="vi-VN" dirty="0"/>
              <a:t> không </a:t>
            </a:r>
            <a:r>
              <a:rPr lang="vi-VN" dirty="0" err="1"/>
              <a:t>đối</a:t>
            </a:r>
            <a:r>
              <a:rPr lang="vi-VN" dirty="0"/>
              <a:t> </a:t>
            </a:r>
            <a:r>
              <a:rPr lang="vi-VN" dirty="0" err="1"/>
              <a:t>xứng</a:t>
            </a:r>
            <a:r>
              <a:rPr lang="vi-VN" dirty="0"/>
              <a:t> </a:t>
            </a:r>
            <a:r>
              <a:rPr lang="vi-VN" dirty="0" err="1"/>
              <a:t>là</a:t>
            </a:r>
            <a:r>
              <a:rPr lang="vi-VN" dirty="0"/>
              <a:t> </a:t>
            </a:r>
            <a:r>
              <a:rPr lang="vi-VN" dirty="0" err="1"/>
              <a:t>dấu</a:t>
            </a:r>
            <a:r>
              <a:rPr lang="vi-VN" dirty="0"/>
              <a:t> </a:t>
            </a:r>
            <a:r>
              <a:rPr lang="vi-VN" dirty="0" err="1"/>
              <a:t>hiệu</a:t>
            </a:r>
            <a:r>
              <a:rPr lang="vi-VN" dirty="0"/>
              <a:t> </a:t>
            </a:r>
            <a:r>
              <a:rPr lang="vi-VN" dirty="0" err="1"/>
              <a:t>của</a:t>
            </a:r>
            <a:r>
              <a:rPr lang="vi-VN" dirty="0"/>
              <a:t> ung thư </a:t>
            </a:r>
            <a:r>
              <a:rPr lang="vi-VN" dirty="0" err="1"/>
              <a:t>đường</a:t>
            </a:r>
            <a:r>
              <a:rPr lang="vi-VN" dirty="0"/>
              <a:t> </a:t>
            </a:r>
            <a:r>
              <a:rPr lang="vi-VN" dirty="0" err="1"/>
              <a:t>mật</a:t>
            </a:r>
            <a:r>
              <a:rPr lang="vi-VN" dirty="0"/>
              <a:t>, trong khi </a:t>
            </a:r>
            <a:r>
              <a:rPr lang="vi-VN" dirty="0" err="1"/>
              <a:t>một</a:t>
            </a:r>
            <a:r>
              <a:rPr lang="vi-VN" dirty="0"/>
              <a:t> </a:t>
            </a:r>
            <a:r>
              <a:rPr lang="vi-VN" dirty="0" err="1"/>
              <a:t>đoạn</a:t>
            </a:r>
            <a:r>
              <a:rPr lang="vi-VN" dirty="0"/>
              <a:t> </a:t>
            </a:r>
            <a:r>
              <a:rPr lang="vi-VN" dirty="0" err="1"/>
              <a:t>ngắn</a:t>
            </a:r>
            <a:r>
              <a:rPr lang="vi-VN" dirty="0"/>
              <a:t> </a:t>
            </a:r>
            <a:r>
              <a:rPr lang="vi-VN" dirty="0" err="1"/>
              <a:t>với</a:t>
            </a:r>
            <a:r>
              <a:rPr lang="vi-VN" dirty="0"/>
              <a:t> </a:t>
            </a:r>
            <a:r>
              <a:rPr lang="vi-VN" dirty="0" err="1"/>
              <a:t>bờ</a:t>
            </a:r>
            <a:r>
              <a:rPr lang="vi-VN" dirty="0"/>
              <a:t> </a:t>
            </a:r>
            <a:r>
              <a:rPr lang="vi-VN" dirty="0" err="1"/>
              <a:t>đều</a:t>
            </a:r>
            <a:r>
              <a:rPr lang="vi-VN" dirty="0"/>
              <a:t> </a:t>
            </a:r>
            <a:r>
              <a:rPr lang="vi-VN" dirty="0" err="1"/>
              <a:t>và</a:t>
            </a:r>
            <a:r>
              <a:rPr lang="vi-VN" dirty="0"/>
              <a:t> </a:t>
            </a:r>
            <a:r>
              <a:rPr lang="vi-VN" dirty="0" err="1"/>
              <a:t>hẹp</a:t>
            </a:r>
            <a:r>
              <a:rPr lang="vi-VN" dirty="0"/>
              <a:t> </a:t>
            </a:r>
            <a:r>
              <a:rPr lang="vi-VN" dirty="0" err="1"/>
              <a:t>đối</a:t>
            </a:r>
            <a:r>
              <a:rPr lang="vi-VN" dirty="0"/>
              <a:t> </a:t>
            </a:r>
            <a:r>
              <a:rPr lang="vi-VN" dirty="0" err="1"/>
              <a:t>xứng</a:t>
            </a:r>
            <a:r>
              <a:rPr lang="vi-VN" dirty="0"/>
              <a:t> cho </a:t>
            </a:r>
            <a:r>
              <a:rPr lang="vi-VN" dirty="0" err="1"/>
              <a:t>thấy</a:t>
            </a:r>
            <a:r>
              <a:rPr lang="vi-VN" dirty="0"/>
              <a:t> nguyên nhân </a:t>
            </a:r>
            <a:r>
              <a:rPr lang="vi-VN" dirty="0" err="1"/>
              <a:t>lành</a:t>
            </a:r>
            <a:r>
              <a:rPr lang="vi-VN" dirty="0"/>
              <a:t> </a:t>
            </a:r>
            <a:r>
              <a:rPr lang="vi-VN" dirty="0" err="1"/>
              <a:t>tính</a:t>
            </a:r>
            <a:r>
              <a:rPr lang="vi-VN" dirty="0"/>
              <a:t>.</a:t>
            </a:r>
            <a:endParaRPr lang="en-US" dirty="0"/>
          </a:p>
          <a:p>
            <a:endParaRPr lang="vi-VN" dirty="0"/>
          </a:p>
          <a:p>
            <a:r>
              <a:rPr lang="vi-VN" dirty="0"/>
              <a:t>Ung thư </a:t>
            </a:r>
            <a:r>
              <a:rPr lang="vi-VN" dirty="0" err="1"/>
              <a:t>đoạn</a:t>
            </a:r>
            <a:r>
              <a:rPr lang="vi-VN" dirty="0"/>
              <a:t> </a:t>
            </a:r>
            <a:r>
              <a:rPr lang="vi-VN" dirty="0" err="1"/>
              <a:t>cuối</a:t>
            </a:r>
            <a:r>
              <a:rPr lang="vi-VN" dirty="0"/>
              <a:t> OMC, </a:t>
            </a:r>
            <a:r>
              <a:rPr lang="vi-VN" dirty="0" err="1"/>
              <a:t>Dấu</a:t>
            </a:r>
            <a:r>
              <a:rPr lang="vi-VN" dirty="0"/>
              <a:t> </a:t>
            </a:r>
            <a:r>
              <a:rPr lang="vi-VN" dirty="0" err="1"/>
              <a:t>hiệu</a:t>
            </a:r>
            <a:r>
              <a:rPr lang="vi-VN" dirty="0"/>
              <a:t> </a:t>
            </a:r>
            <a:r>
              <a:rPr lang="vi-VN" dirty="0" err="1"/>
              <a:t>cắt</a:t>
            </a:r>
            <a:r>
              <a:rPr lang="vi-VN" dirty="0"/>
              <a:t> </a:t>
            </a:r>
            <a:r>
              <a:rPr lang="vi-VN" dirty="0" err="1"/>
              <a:t>cụt</a:t>
            </a:r>
            <a:r>
              <a:rPr lang="vi-VN" dirty="0"/>
              <a:t> </a:t>
            </a:r>
            <a:r>
              <a:rPr lang="vi-VN" dirty="0" err="1"/>
              <a:t>có</a:t>
            </a:r>
            <a:r>
              <a:rPr lang="vi-VN" dirty="0"/>
              <a:t> </a:t>
            </a:r>
            <a:r>
              <a:rPr lang="vi-VN" dirty="0" err="1"/>
              <a:t>thể</a:t>
            </a:r>
            <a:r>
              <a:rPr lang="vi-VN" dirty="0"/>
              <a:t> </a:t>
            </a:r>
            <a:r>
              <a:rPr lang="vi-VN" dirty="0" err="1"/>
              <a:t>gặp</a:t>
            </a:r>
            <a:r>
              <a:rPr lang="vi-VN" dirty="0"/>
              <a:t> trong </a:t>
            </a:r>
            <a:r>
              <a:rPr lang="vi-VN" dirty="0" err="1"/>
              <a:t>sỏi</a:t>
            </a:r>
            <a:r>
              <a:rPr lang="vi-VN" dirty="0"/>
              <a:t> </a:t>
            </a:r>
            <a:r>
              <a:rPr lang="vi-VN" dirty="0" err="1"/>
              <a:t>và</a:t>
            </a:r>
            <a:r>
              <a:rPr lang="vi-VN" dirty="0"/>
              <a:t> u OMC, </a:t>
            </a:r>
            <a:r>
              <a:rPr lang="vi-VN" dirty="0" err="1"/>
              <a:t>lúc</a:t>
            </a:r>
            <a:r>
              <a:rPr lang="vi-VN" dirty="0"/>
              <a:t> </a:t>
            </a:r>
            <a:r>
              <a:rPr lang="vi-VN" dirty="0" err="1"/>
              <a:t>này</a:t>
            </a:r>
            <a:r>
              <a:rPr lang="vi-VN" dirty="0"/>
              <a:t> </a:t>
            </a:r>
            <a:r>
              <a:rPr lang="vi-VN" dirty="0" err="1"/>
              <a:t>chúng</a:t>
            </a:r>
            <a:r>
              <a:rPr lang="vi-VN" dirty="0"/>
              <a:t> ta </a:t>
            </a:r>
            <a:r>
              <a:rPr lang="vi-VN" dirty="0" err="1"/>
              <a:t>cần</a:t>
            </a:r>
            <a:r>
              <a:rPr lang="vi-VN" dirty="0"/>
              <a:t> quan </a:t>
            </a:r>
            <a:r>
              <a:rPr lang="vi-VN" dirty="0" err="1"/>
              <a:t>sát</a:t>
            </a:r>
            <a:r>
              <a:rPr lang="vi-VN" dirty="0"/>
              <a:t> trên phim MRI </a:t>
            </a:r>
            <a:r>
              <a:rPr lang="vi-VN" dirty="0" err="1"/>
              <a:t>để</a:t>
            </a:r>
            <a:r>
              <a:rPr lang="vi-VN" dirty="0"/>
              <a:t> phân </a:t>
            </a:r>
            <a:r>
              <a:rPr lang="vi-VN" dirty="0" err="1"/>
              <a:t>định</a:t>
            </a:r>
            <a:r>
              <a:rPr lang="vi-VN" dirty="0"/>
              <a:t>. </a:t>
            </a:r>
          </a:p>
          <a:p>
            <a:r>
              <a:rPr lang="vi-VN" dirty="0" err="1"/>
              <a:t>Axial</a:t>
            </a:r>
            <a:r>
              <a:rPr lang="vi-VN" dirty="0"/>
              <a:t> CT cho </a:t>
            </a:r>
            <a:r>
              <a:rPr lang="vi-VN" dirty="0" err="1"/>
              <a:t>thấy</a:t>
            </a:r>
            <a:r>
              <a:rPr lang="vi-VN" dirty="0"/>
              <a:t> </a:t>
            </a:r>
            <a:r>
              <a:rPr lang="vi-VN" dirty="0" err="1"/>
              <a:t>nhiều</a:t>
            </a:r>
            <a:r>
              <a:rPr lang="vi-VN" dirty="0"/>
              <a:t> vôi </a:t>
            </a:r>
            <a:r>
              <a:rPr lang="vi-VN" dirty="0" err="1"/>
              <a:t>hóa</a:t>
            </a:r>
            <a:r>
              <a:rPr lang="vi-VN" dirty="0"/>
              <a:t> trong </a:t>
            </a:r>
            <a:r>
              <a:rPr lang="vi-VN" dirty="0" err="1"/>
              <a:t>tuyến</a:t>
            </a:r>
            <a:r>
              <a:rPr lang="vi-VN" dirty="0"/>
              <a:t> </a:t>
            </a:r>
            <a:r>
              <a:rPr lang="vi-VN" dirty="0" err="1"/>
              <a:t>tụy</a:t>
            </a:r>
            <a:r>
              <a:rPr lang="vi-VN" dirty="0"/>
              <a:t> ở </a:t>
            </a:r>
            <a:r>
              <a:rPr lang="vi-VN" dirty="0" err="1"/>
              <a:t>một</a:t>
            </a:r>
            <a:r>
              <a:rPr lang="vi-VN" dirty="0"/>
              <a:t> </a:t>
            </a:r>
            <a:r>
              <a:rPr lang="vi-VN" dirty="0" err="1"/>
              <a:t>bệnh</a:t>
            </a:r>
            <a:r>
              <a:rPr lang="vi-VN" dirty="0"/>
              <a:t> nhân </a:t>
            </a:r>
            <a:r>
              <a:rPr lang="vi-VN" dirty="0" err="1"/>
              <a:t>bị</a:t>
            </a:r>
            <a:r>
              <a:rPr lang="vi-VN" dirty="0"/>
              <a:t> viêm </a:t>
            </a:r>
            <a:r>
              <a:rPr lang="vi-VN" dirty="0" err="1"/>
              <a:t>tụy</a:t>
            </a:r>
            <a:r>
              <a:rPr lang="vi-VN" dirty="0"/>
              <a:t> </a:t>
            </a:r>
            <a:r>
              <a:rPr lang="vi-VN" dirty="0" err="1"/>
              <a:t>mãn</a:t>
            </a:r>
            <a:r>
              <a:rPr lang="vi-VN" dirty="0"/>
              <a:t> </a:t>
            </a:r>
            <a:r>
              <a:rPr lang="vi-VN" dirty="0" err="1"/>
              <a:t>tính</a:t>
            </a:r>
            <a:r>
              <a:rPr lang="vi-VN" dirty="0"/>
              <a:t>. MRCP cho </a:t>
            </a:r>
            <a:r>
              <a:rPr lang="vi-VN" dirty="0" err="1"/>
              <a:t>thấy</a:t>
            </a:r>
            <a:r>
              <a:rPr lang="vi-VN" dirty="0"/>
              <a:t> </a:t>
            </a:r>
            <a:r>
              <a:rPr lang="vi-VN" dirty="0" err="1"/>
              <a:t>hình</a:t>
            </a:r>
            <a:r>
              <a:rPr lang="vi-VN" dirty="0"/>
              <a:t> </a:t>
            </a:r>
            <a:r>
              <a:rPr lang="vi-VN" dirty="0" err="1"/>
              <a:t>ảnh</a:t>
            </a:r>
            <a:r>
              <a:rPr lang="vi-VN" dirty="0"/>
              <a:t> </a:t>
            </a:r>
            <a:r>
              <a:rPr lang="vi-VN" dirty="0" err="1"/>
              <a:t>ống</a:t>
            </a:r>
            <a:r>
              <a:rPr lang="vi-VN" dirty="0"/>
              <a:t> </a:t>
            </a:r>
            <a:r>
              <a:rPr lang="vi-VN" dirty="0" err="1"/>
              <a:t>tụy</a:t>
            </a:r>
            <a:r>
              <a:rPr lang="vi-VN" dirty="0"/>
              <a:t> không thông </a:t>
            </a:r>
            <a:r>
              <a:rPr lang="vi-VN" dirty="0" err="1"/>
              <a:t>suốt</a:t>
            </a:r>
            <a:r>
              <a:rPr lang="vi-VN" dirty="0"/>
              <a:t>, </a:t>
            </a:r>
            <a:r>
              <a:rPr lang="vi-VN" dirty="0" err="1"/>
              <a:t>ống</a:t>
            </a:r>
            <a:r>
              <a:rPr lang="vi-VN" dirty="0"/>
              <a:t> </a:t>
            </a:r>
            <a:r>
              <a:rPr lang="vi-VN" dirty="0" err="1"/>
              <a:t>tụy</a:t>
            </a:r>
            <a:r>
              <a:rPr lang="vi-VN" dirty="0"/>
              <a:t> </a:t>
            </a:r>
            <a:r>
              <a:rPr lang="vi-VN" dirty="0" err="1"/>
              <a:t>chính</a:t>
            </a:r>
            <a:r>
              <a:rPr lang="vi-VN" dirty="0"/>
              <a:t> </a:t>
            </a:r>
            <a:r>
              <a:rPr lang="vi-VN" dirty="0" err="1"/>
              <a:t>bị</a:t>
            </a:r>
            <a:r>
              <a:rPr lang="vi-VN" dirty="0"/>
              <a:t> </a:t>
            </a:r>
            <a:r>
              <a:rPr lang="vi-VN" dirty="0" err="1"/>
              <a:t>giãn</a:t>
            </a:r>
            <a:r>
              <a:rPr lang="vi-VN" dirty="0"/>
              <a:t> (</a:t>
            </a:r>
            <a:r>
              <a:rPr lang="vi-VN" dirty="0" err="1"/>
              <a:t>mũi</a:t>
            </a:r>
            <a:r>
              <a:rPr lang="vi-VN" dirty="0"/>
              <a:t> tên </a:t>
            </a:r>
            <a:r>
              <a:rPr lang="vi-VN" dirty="0" err="1"/>
              <a:t>đặc</a:t>
            </a:r>
            <a:r>
              <a:rPr lang="vi-VN" dirty="0"/>
              <a:t> </a:t>
            </a:r>
            <a:r>
              <a:rPr lang="vi-VN" dirty="0" err="1"/>
              <a:t>dài</a:t>
            </a:r>
            <a:r>
              <a:rPr lang="vi-VN" dirty="0"/>
              <a:t>), </a:t>
            </a:r>
            <a:r>
              <a:rPr lang="vi-VN" dirty="0" err="1"/>
              <a:t>ống</a:t>
            </a:r>
            <a:r>
              <a:rPr lang="vi-VN" dirty="0"/>
              <a:t> </a:t>
            </a:r>
            <a:r>
              <a:rPr lang="vi-VN" dirty="0" err="1"/>
              <a:t>mật</a:t>
            </a:r>
            <a:r>
              <a:rPr lang="vi-VN" dirty="0"/>
              <a:t> chung </a:t>
            </a:r>
            <a:r>
              <a:rPr lang="vi-VN" dirty="0" err="1"/>
              <a:t>giãn</a:t>
            </a:r>
            <a:r>
              <a:rPr lang="vi-VN" dirty="0"/>
              <a:t> (</a:t>
            </a:r>
            <a:r>
              <a:rPr lang="vi-VN" dirty="0" err="1"/>
              <a:t>mũi</a:t>
            </a:r>
            <a:r>
              <a:rPr lang="vi-VN" dirty="0"/>
              <a:t> tên </a:t>
            </a:r>
            <a:r>
              <a:rPr lang="vi-VN" dirty="0" err="1"/>
              <a:t>nét</a:t>
            </a:r>
            <a:r>
              <a:rPr lang="vi-VN" dirty="0"/>
              <a:t> </a:t>
            </a:r>
            <a:r>
              <a:rPr lang="vi-VN" dirty="0" err="1"/>
              <a:t>đứt</a:t>
            </a:r>
            <a:r>
              <a:rPr lang="vi-VN" dirty="0"/>
              <a:t>) </a:t>
            </a:r>
            <a:r>
              <a:rPr lang="vi-VN" dirty="0" err="1"/>
              <a:t>và</a:t>
            </a:r>
            <a:r>
              <a:rPr lang="vi-VN" dirty="0"/>
              <a:t> </a:t>
            </a:r>
            <a:r>
              <a:rPr lang="vi-VN" dirty="0" err="1"/>
              <a:t>túi</a:t>
            </a:r>
            <a:r>
              <a:rPr lang="vi-VN" dirty="0"/>
              <a:t> </a:t>
            </a:r>
            <a:r>
              <a:rPr lang="vi-VN" dirty="0" err="1"/>
              <a:t>mật</a:t>
            </a:r>
            <a:r>
              <a:rPr lang="vi-VN" dirty="0"/>
              <a:t> (</a:t>
            </a:r>
            <a:r>
              <a:rPr lang="vi-VN" dirty="0" err="1"/>
              <a:t>mũi</a:t>
            </a:r>
            <a:r>
              <a:rPr lang="vi-VN" dirty="0"/>
              <a:t> tên </a:t>
            </a:r>
            <a:r>
              <a:rPr lang="vi-VN" dirty="0" err="1"/>
              <a:t>đặc</a:t>
            </a:r>
            <a:r>
              <a:rPr lang="vi-VN" dirty="0"/>
              <a:t> </a:t>
            </a:r>
            <a:r>
              <a:rPr lang="vi-VN" dirty="0" err="1"/>
              <a:t>ngắn</a:t>
            </a:r>
            <a:r>
              <a:rPr lang="vi-VN" dirty="0"/>
              <a:t>)</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26</a:t>
            </a:fld>
            <a:endParaRPr lang="en-US"/>
          </a:p>
        </p:txBody>
      </p:sp>
    </p:spTree>
    <p:extLst>
      <p:ext uri="{BB962C8B-B14F-4D97-AF65-F5344CB8AC3E}">
        <p14:creationId xmlns:p14="http://schemas.microsoft.com/office/powerpoint/2010/main" val="2898161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NỘI SOI MẬT TUỴ NGƯỢC DÒNG - </a:t>
            </a:r>
            <a:r>
              <a:rPr lang="vi-VN" dirty="0" err="1"/>
              <a:t>Endoscopic</a:t>
            </a:r>
            <a:r>
              <a:rPr lang="vi-VN" dirty="0"/>
              <a:t> </a:t>
            </a:r>
            <a:r>
              <a:rPr lang="vi-VN" dirty="0" err="1"/>
              <a:t>Retrograde</a:t>
            </a:r>
            <a:r>
              <a:rPr lang="vi-VN" dirty="0"/>
              <a:t> </a:t>
            </a:r>
            <a:r>
              <a:rPr lang="vi-VN" dirty="0" err="1"/>
              <a:t>Cholangio</a:t>
            </a:r>
            <a:r>
              <a:rPr lang="vi-VN" dirty="0"/>
              <a:t> </a:t>
            </a:r>
            <a:r>
              <a:rPr lang="vi-VN" dirty="0" err="1"/>
              <a:t>Pancreatography</a:t>
            </a:r>
            <a:endParaRPr lang="en-US" dirty="0"/>
          </a:p>
          <a:p>
            <a:r>
              <a:rPr lang="vi-VN" dirty="0"/>
              <a:t>ERCP không </a:t>
            </a:r>
            <a:r>
              <a:rPr lang="vi-VN" dirty="0" err="1"/>
              <a:t>khuyến</a:t>
            </a:r>
            <a:r>
              <a:rPr lang="vi-VN" dirty="0"/>
              <a:t> </a:t>
            </a:r>
            <a:r>
              <a:rPr lang="vi-VN" dirty="0" err="1"/>
              <a:t>cáo</a:t>
            </a:r>
            <a:r>
              <a:rPr lang="vi-VN" dirty="0"/>
              <a:t> trong sinh </a:t>
            </a:r>
            <a:r>
              <a:rPr lang="vi-VN" dirty="0" err="1"/>
              <a:t>thiết</a:t>
            </a:r>
            <a:r>
              <a:rPr lang="vi-VN" dirty="0"/>
              <a:t> u </a:t>
            </a:r>
            <a:r>
              <a:rPr lang="vi-VN" dirty="0" err="1"/>
              <a:t>tụy</a:t>
            </a:r>
            <a:r>
              <a:rPr lang="vi-VN" dirty="0"/>
              <a:t> </a:t>
            </a:r>
            <a:r>
              <a:rPr lang="vi-VN" dirty="0" err="1"/>
              <a:t>và</a:t>
            </a:r>
            <a:r>
              <a:rPr lang="vi-VN" dirty="0"/>
              <a:t> </a:t>
            </a:r>
            <a:r>
              <a:rPr lang="vi-VN" dirty="0" err="1"/>
              <a:t>sử</a:t>
            </a:r>
            <a:r>
              <a:rPr lang="vi-VN" dirty="0"/>
              <a:t> </a:t>
            </a:r>
            <a:r>
              <a:rPr lang="vi-VN" dirty="0" err="1"/>
              <a:t>dụng</a:t>
            </a:r>
            <a:r>
              <a:rPr lang="vi-VN" dirty="0"/>
              <a:t> trong u </a:t>
            </a:r>
            <a:r>
              <a:rPr lang="vi-VN" dirty="0" err="1"/>
              <a:t>tụy</a:t>
            </a:r>
            <a:r>
              <a:rPr lang="vi-VN" dirty="0"/>
              <a:t> khi </a:t>
            </a:r>
            <a:r>
              <a:rPr lang="vi-VN" dirty="0" err="1"/>
              <a:t>cần</a:t>
            </a:r>
            <a:r>
              <a:rPr lang="vi-VN" dirty="0"/>
              <a:t> </a:t>
            </a:r>
            <a:r>
              <a:rPr lang="vi-VN" dirty="0" err="1"/>
              <a:t>đặt</a:t>
            </a:r>
            <a:r>
              <a:rPr lang="vi-VN" dirty="0"/>
              <a:t> </a:t>
            </a:r>
            <a:r>
              <a:rPr lang="vi-VN" dirty="0" err="1"/>
              <a:t>stent</a:t>
            </a:r>
            <a:r>
              <a:rPr lang="vi-VN" dirty="0"/>
              <a:t> </a:t>
            </a:r>
            <a:r>
              <a:rPr lang="vi-VN" dirty="0" err="1"/>
              <a:t>giải</a:t>
            </a:r>
            <a:r>
              <a:rPr lang="vi-VN" dirty="0"/>
              <a:t> </a:t>
            </a:r>
            <a:r>
              <a:rPr lang="vi-VN" dirty="0" err="1"/>
              <a:t>áp</a:t>
            </a:r>
            <a:r>
              <a:rPr lang="vi-VN" dirty="0"/>
              <a:t> </a:t>
            </a:r>
            <a:r>
              <a:rPr lang="vi-VN" dirty="0" err="1"/>
              <a:t>đường</a:t>
            </a:r>
            <a:r>
              <a:rPr lang="vi-VN" dirty="0"/>
              <a:t> </a:t>
            </a:r>
            <a:r>
              <a:rPr lang="vi-VN" dirty="0" err="1"/>
              <a:t>mật</a:t>
            </a:r>
            <a:r>
              <a:rPr lang="vi-VN" dirty="0"/>
              <a:t>.</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27</a:t>
            </a:fld>
            <a:endParaRPr lang="en-US"/>
          </a:p>
        </p:txBody>
      </p:sp>
    </p:spTree>
    <p:extLst>
      <p:ext uri="{BB962C8B-B14F-4D97-AF65-F5344CB8AC3E}">
        <p14:creationId xmlns:p14="http://schemas.microsoft.com/office/powerpoint/2010/main" val="2969342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CHỤP ĐƯỜNG MẬT XUYÊN GAN QUA DA - </a:t>
            </a:r>
            <a:r>
              <a:rPr lang="vi-VN" dirty="0" err="1"/>
              <a:t>Percutaneous</a:t>
            </a:r>
            <a:r>
              <a:rPr lang="vi-VN" dirty="0"/>
              <a:t> </a:t>
            </a:r>
            <a:r>
              <a:rPr lang="vi-VN" dirty="0" err="1"/>
              <a:t>transhepatic</a:t>
            </a:r>
            <a:r>
              <a:rPr lang="vi-VN" dirty="0"/>
              <a:t> </a:t>
            </a:r>
            <a:r>
              <a:rPr lang="vi-VN" dirty="0" err="1"/>
              <a:t>cholangiography</a:t>
            </a:r>
            <a:r>
              <a:rPr lang="vi-VN" dirty="0"/>
              <a:t> (PTC)</a:t>
            </a:r>
          </a:p>
          <a:p>
            <a:r>
              <a:rPr lang="vi-VN" dirty="0" err="1"/>
              <a:t>Bất</a:t>
            </a:r>
            <a:r>
              <a:rPr lang="vi-VN" dirty="0"/>
              <a:t> </a:t>
            </a:r>
            <a:r>
              <a:rPr lang="vi-VN" dirty="0" err="1"/>
              <a:t>lợi</a:t>
            </a:r>
            <a:r>
              <a:rPr lang="vi-VN" dirty="0"/>
              <a:t>: </a:t>
            </a:r>
          </a:p>
          <a:p>
            <a:r>
              <a:rPr lang="vi-VN" dirty="0"/>
              <a:t>Phương </a:t>
            </a:r>
            <a:r>
              <a:rPr lang="vi-VN" dirty="0" err="1"/>
              <a:t>tiện</a:t>
            </a:r>
            <a:r>
              <a:rPr lang="vi-VN" dirty="0"/>
              <a:t> xâm </a:t>
            </a:r>
            <a:r>
              <a:rPr lang="vi-VN" dirty="0" err="1"/>
              <a:t>lấn</a:t>
            </a:r>
            <a:r>
              <a:rPr lang="vi-VN" dirty="0"/>
              <a:t>, </a:t>
            </a:r>
          </a:p>
          <a:p>
            <a:r>
              <a:rPr lang="vi-VN" dirty="0"/>
              <a:t>Gây </a:t>
            </a:r>
            <a:r>
              <a:rPr lang="vi-VN" dirty="0" err="1"/>
              <a:t>nhiều</a:t>
            </a:r>
            <a:r>
              <a:rPr lang="vi-VN" dirty="0"/>
              <a:t> </a:t>
            </a:r>
            <a:r>
              <a:rPr lang="vi-VN" dirty="0" err="1"/>
              <a:t>biến</a:t>
            </a:r>
            <a:r>
              <a:rPr lang="vi-VN" dirty="0"/>
              <a:t> </a:t>
            </a:r>
            <a:r>
              <a:rPr lang="vi-VN" dirty="0" err="1"/>
              <a:t>chứng</a:t>
            </a:r>
            <a:r>
              <a:rPr lang="vi-VN" dirty="0"/>
              <a:t>: </a:t>
            </a:r>
            <a:r>
              <a:rPr lang="vi-VN" dirty="0" err="1"/>
              <a:t>chảy</a:t>
            </a:r>
            <a:r>
              <a:rPr lang="vi-VN" dirty="0"/>
              <a:t> </a:t>
            </a:r>
            <a:r>
              <a:rPr lang="vi-VN" dirty="0" err="1"/>
              <a:t>máu</a:t>
            </a:r>
            <a:r>
              <a:rPr lang="vi-VN" dirty="0"/>
              <a:t>, </a:t>
            </a:r>
            <a:r>
              <a:rPr lang="vi-VN" dirty="0" err="1"/>
              <a:t>rò</a:t>
            </a:r>
            <a:r>
              <a:rPr lang="vi-VN" dirty="0"/>
              <a:t> </a:t>
            </a:r>
            <a:r>
              <a:rPr lang="vi-VN" dirty="0" err="1"/>
              <a:t>máu</a:t>
            </a:r>
            <a:r>
              <a:rPr lang="vi-VN" dirty="0"/>
              <a:t> – </a:t>
            </a:r>
            <a:r>
              <a:rPr lang="vi-VN" dirty="0" err="1"/>
              <a:t>đường</a:t>
            </a:r>
            <a:r>
              <a:rPr lang="vi-VN" dirty="0"/>
              <a:t> </a:t>
            </a:r>
            <a:r>
              <a:rPr lang="vi-VN" dirty="0" err="1"/>
              <a:t>mật</a:t>
            </a:r>
            <a:endParaRPr lang="vi-VN" dirty="0"/>
          </a:p>
          <a:p>
            <a:r>
              <a:rPr lang="vi-VN" dirty="0"/>
              <a:t>Không </a:t>
            </a:r>
            <a:r>
              <a:rPr lang="vi-VN" dirty="0" err="1"/>
              <a:t>đánh</a:t>
            </a:r>
            <a:r>
              <a:rPr lang="vi-VN" dirty="0"/>
              <a:t> </a:t>
            </a:r>
            <a:r>
              <a:rPr lang="vi-VN" dirty="0" err="1"/>
              <a:t>giá</a:t>
            </a:r>
            <a:r>
              <a:rPr lang="vi-VN" dirty="0"/>
              <a:t> </a:t>
            </a:r>
            <a:r>
              <a:rPr lang="vi-VN" dirty="0" err="1"/>
              <a:t>được</a:t>
            </a:r>
            <a:r>
              <a:rPr lang="vi-VN" dirty="0"/>
              <a:t> </a:t>
            </a:r>
            <a:r>
              <a:rPr lang="vi-VN" dirty="0" err="1"/>
              <a:t>ống</a:t>
            </a:r>
            <a:r>
              <a:rPr lang="vi-VN" dirty="0"/>
              <a:t> </a:t>
            </a:r>
            <a:r>
              <a:rPr lang="vi-VN" dirty="0" err="1"/>
              <a:t>tuỵ</a:t>
            </a:r>
            <a:endParaRPr lang="vi-VN" dirty="0"/>
          </a:p>
          <a:p>
            <a:r>
              <a:rPr lang="vi-VN" dirty="0"/>
              <a:t> </a:t>
            </a:r>
            <a:r>
              <a:rPr lang="vi-VN" dirty="0" err="1"/>
              <a:t>Gần</a:t>
            </a:r>
            <a:r>
              <a:rPr lang="vi-VN" dirty="0"/>
              <a:t> như không </a:t>
            </a:r>
            <a:r>
              <a:rPr lang="vi-VN" dirty="0" err="1"/>
              <a:t>còn</a:t>
            </a:r>
            <a:r>
              <a:rPr lang="vi-VN" dirty="0"/>
              <a:t> </a:t>
            </a:r>
            <a:r>
              <a:rPr lang="vi-VN" dirty="0" err="1"/>
              <a:t>được</a:t>
            </a:r>
            <a:r>
              <a:rPr lang="vi-VN" dirty="0"/>
              <a:t> </a:t>
            </a:r>
            <a:r>
              <a:rPr lang="vi-VN" dirty="0" err="1"/>
              <a:t>sử</a:t>
            </a:r>
            <a:r>
              <a:rPr lang="vi-VN" dirty="0"/>
              <a:t> </a:t>
            </a:r>
            <a:r>
              <a:rPr lang="vi-VN" dirty="0" err="1"/>
              <a:t>dụng</a:t>
            </a:r>
            <a:endParaRPr lang="vi-VN" dirty="0"/>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28</a:t>
            </a:fld>
            <a:endParaRPr lang="en-US"/>
          </a:p>
        </p:txBody>
      </p:sp>
    </p:spTree>
    <p:extLst>
      <p:ext uri="{BB962C8B-B14F-4D97-AF65-F5344CB8AC3E}">
        <p14:creationId xmlns:p14="http://schemas.microsoft.com/office/powerpoint/2010/main" val="458276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 Diagnostic staging laparoscopy (DSL) </a:t>
            </a:r>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33</a:t>
            </a:fld>
            <a:endParaRPr lang="en-US"/>
          </a:p>
        </p:txBody>
      </p:sp>
    </p:spTree>
    <p:extLst>
      <p:ext uri="{BB962C8B-B14F-4D97-AF65-F5344CB8AC3E}">
        <p14:creationId xmlns:p14="http://schemas.microsoft.com/office/powerpoint/2010/main" val="2896324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err="1"/>
              <a:t>dưới</a:t>
            </a:r>
            <a:r>
              <a:rPr lang="vi-VN" dirty="0"/>
              <a:t> </a:t>
            </a:r>
            <a:r>
              <a:rPr lang="vi-VN" dirty="0" err="1"/>
              <a:t>hướng</a:t>
            </a:r>
            <a:r>
              <a:rPr lang="vi-VN" dirty="0"/>
              <a:t> </a:t>
            </a:r>
            <a:r>
              <a:rPr lang="vi-VN" dirty="0" err="1"/>
              <a:t>dẫn</a:t>
            </a:r>
            <a:r>
              <a:rPr lang="vi-VN" dirty="0"/>
              <a:t> SA </a:t>
            </a:r>
            <a:r>
              <a:rPr lang="vi-VN" dirty="0" err="1"/>
              <a:t>hoặc</a:t>
            </a:r>
            <a:r>
              <a:rPr lang="vi-VN" dirty="0"/>
              <a:t> CT</a:t>
            </a:r>
            <a:endParaRPr lang="en-US" dirty="0"/>
          </a:p>
          <a:p>
            <a:r>
              <a:rPr lang="vi-VN" dirty="0"/>
              <a:t>Sinh </a:t>
            </a:r>
            <a:r>
              <a:rPr lang="vi-VN" dirty="0" err="1"/>
              <a:t>thiết</a:t>
            </a:r>
            <a:r>
              <a:rPr lang="vi-VN" dirty="0"/>
              <a:t> qua da </a:t>
            </a:r>
            <a:r>
              <a:rPr lang="vi-VN" dirty="0" err="1"/>
              <a:t>ít</a:t>
            </a:r>
            <a:r>
              <a:rPr lang="vi-VN" dirty="0"/>
              <a:t> </a:t>
            </a:r>
            <a:r>
              <a:rPr lang="vi-VN" dirty="0" err="1"/>
              <a:t>thực</a:t>
            </a:r>
            <a:r>
              <a:rPr lang="vi-VN" dirty="0"/>
              <a:t> </a:t>
            </a:r>
            <a:r>
              <a:rPr lang="vi-VN" dirty="0" err="1"/>
              <a:t>hiện</a:t>
            </a:r>
            <a:r>
              <a:rPr lang="vi-VN" dirty="0"/>
              <a:t> do nguy cơ </a:t>
            </a:r>
            <a:r>
              <a:rPr lang="vi-VN" dirty="0" err="1"/>
              <a:t>biến</a:t>
            </a:r>
            <a:r>
              <a:rPr lang="vi-VN" dirty="0"/>
              <a:t> </a:t>
            </a:r>
            <a:r>
              <a:rPr lang="vi-VN" dirty="0" err="1"/>
              <a:t>chứng</a:t>
            </a:r>
            <a:r>
              <a:rPr lang="vi-VN" dirty="0"/>
              <a:t> </a:t>
            </a:r>
            <a:r>
              <a:rPr lang="vi-VN" dirty="0" err="1"/>
              <a:t>chảy</a:t>
            </a:r>
            <a:r>
              <a:rPr lang="vi-VN" dirty="0"/>
              <a:t> </a:t>
            </a:r>
            <a:r>
              <a:rPr lang="vi-VN" dirty="0" err="1"/>
              <a:t>máu</a:t>
            </a:r>
            <a:r>
              <a:rPr lang="vi-VN" dirty="0"/>
              <a:t>, </a:t>
            </a:r>
            <a:r>
              <a:rPr lang="vi-VN" dirty="0" err="1"/>
              <a:t>nhiễm</a:t>
            </a:r>
            <a:r>
              <a:rPr lang="vi-VN" dirty="0"/>
              <a:t> </a:t>
            </a:r>
            <a:r>
              <a:rPr lang="vi-VN" dirty="0" err="1"/>
              <a:t>trùng</a:t>
            </a:r>
            <a:r>
              <a:rPr lang="vi-VN" dirty="0"/>
              <a:t>, gieo </a:t>
            </a:r>
            <a:r>
              <a:rPr lang="vi-VN" dirty="0" err="1"/>
              <a:t>rắc</a:t>
            </a:r>
            <a:r>
              <a:rPr lang="vi-VN" dirty="0"/>
              <a:t> TB ung thư </a:t>
            </a:r>
            <a:r>
              <a:rPr lang="vi-VN" dirty="0" err="1"/>
              <a:t>vào</a:t>
            </a:r>
            <a:r>
              <a:rPr lang="vi-VN" dirty="0"/>
              <a:t> </a:t>
            </a:r>
            <a:r>
              <a:rPr lang="vi-VN" dirty="0" err="1"/>
              <a:t>phúc</a:t>
            </a:r>
            <a:r>
              <a:rPr lang="vi-VN" dirty="0"/>
              <a:t> </a:t>
            </a:r>
            <a:r>
              <a:rPr lang="vi-VN" dirty="0" err="1"/>
              <a:t>mạc</a:t>
            </a:r>
            <a:r>
              <a:rPr lang="vi-VN" dirty="0"/>
              <a:t> </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34</a:t>
            </a:fld>
            <a:endParaRPr lang="en-US"/>
          </a:p>
        </p:txBody>
      </p:sp>
    </p:spTree>
    <p:extLst>
      <p:ext uri="{BB962C8B-B14F-4D97-AF65-F5344CB8AC3E}">
        <p14:creationId xmlns:p14="http://schemas.microsoft.com/office/powerpoint/2010/main" val="3094989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Hội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chứng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ung thư di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truyền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đại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trực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tràng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di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truyền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không đa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polyp</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ung thư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vú</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có</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mang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đột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biến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gen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BRCA2.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6</a:t>
            </a:fld>
            <a:endParaRPr lang="en-US"/>
          </a:p>
        </p:txBody>
      </p:sp>
    </p:spTree>
    <p:extLst>
      <p:ext uri="{BB962C8B-B14F-4D97-AF65-F5344CB8AC3E}">
        <p14:creationId xmlns:p14="http://schemas.microsoft.com/office/powerpoint/2010/main" val="3979376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đầu</a:t>
            </a:r>
            <a:r>
              <a:rPr lang="en-US" dirty="0"/>
              <a:t> </a:t>
            </a:r>
            <a:r>
              <a:rPr lang="en-US" dirty="0" err="1"/>
              <a:t>tụy</a:t>
            </a:r>
            <a:endParaRPr lang="en-US" dirty="0"/>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35</a:t>
            </a:fld>
            <a:endParaRPr lang="en-US"/>
          </a:p>
        </p:txBody>
      </p:sp>
    </p:spTree>
    <p:extLst>
      <p:ext uri="{BB962C8B-B14F-4D97-AF65-F5344CB8AC3E}">
        <p14:creationId xmlns:p14="http://schemas.microsoft.com/office/powerpoint/2010/main" val="2079911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Hiểu đơn giản: U giáp biên là những khôi u được đặt ra bởi vì nếu không có điều trị tân hỗ trợ -&gt; Khó đạt được diện cắt R0 </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43</a:t>
            </a:fld>
            <a:endParaRPr lang="en-US"/>
          </a:p>
        </p:txBody>
      </p:sp>
    </p:spTree>
    <p:extLst>
      <p:ext uri="{BB962C8B-B14F-4D97-AF65-F5344CB8AC3E}">
        <p14:creationId xmlns:p14="http://schemas.microsoft.com/office/powerpoint/2010/main" val="3700279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A: không có sự xâm lấn của khối u đến ĐM. B: Khối u xâm lấn &lt; 180o chu vi ĐM: khối u giáp biên. C: khối u xâm lấn &gt; 180 chu vi động mạch: bệnh tiến triển tại chỗ tại vùng. </a:t>
            </a:r>
          </a:p>
          <a:p>
            <a:pPr marL="228600" indent="-228600">
              <a:buAutoNum type="alphaUcPeriod"/>
            </a:pPr>
            <a:r>
              <a:rPr lang="en-US"/>
              <a:t>ĐMMTTT được bao bọc bởi mỡ xung quanh, không có sự xâm lấn. B: Khối u xâm lấn &lt; 180 độ động mạch. C ĐM thân tạng xâm lấn &gt; 180 độ: bệnh tiến triển tại chỗ tại vùng. </a:t>
            </a:r>
          </a:p>
          <a:p>
            <a:pPr marL="228600" indent="-228600">
              <a:buAutoNum type="alphaUcPeriod"/>
            </a:pPr>
            <a:r>
              <a:rPr lang="en-US"/>
              <a:t>Cơ sở lý luận của việc sử dụng điều trị tân hỗ trợ trên những BN này. </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44</a:t>
            </a:fld>
            <a:endParaRPr lang="en-US"/>
          </a:p>
        </p:txBody>
      </p:sp>
    </p:spTree>
    <p:extLst>
      <p:ext uri="{BB962C8B-B14F-4D97-AF65-F5344CB8AC3E}">
        <p14:creationId xmlns:p14="http://schemas.microsoft.com/office/powerpoint/2010/main" val="925504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Arial" panose="020B0604020202020204" pitchFamily="34" charset="0"/>
                <a:cs typeface="Arial" panose="020B0604020202020204" pitchFamily="34" charset="0"/>
              </a:rPr>
              <a:t>Phức tạp + thời gian mổ kéo dài </a:t>
            </a:r>
          </a:p>
          <a:p>
            <a:r>
              <a:rPr lang="en-US" sz="1200">
                <a:latin typeface="Arial" panose="020B0604020202020204" pitchFamily="34" charset="0"/>
                <a:cs typeface="Arial" panose="020B0604020202020204" pitchFamily="34" charset="0"/>
              </a:rPr>
              <a:t>Mạng lưới mạch máu quanh khối tá tuỵ nhiều </a:t>
            </a:r>
          </a:p>
          <a:p>
            <a:r>
              <a:rPr lang="en-US" sz="1200">
                <a:latin typeface="Arial" panose="020B0604020202020204" pitchFamily="34" charset="0"/>
                <a:cs typeface="Arial" panose="020B0604020202020204" pitchFamily="34" charset="0"/>
              </a:rPr>
              <a:t>Phải thực hiện nhiều miệng nối </a:t>
            </a:r>
          </a:p>
          <a:p>
            <a:r>
              <a:rPr lang="en-US" sz="1200">
                <a:latin typeface="Arial" panose="020B0604020202020204" pitchFamily="34" charset="0"/>
                <a:cs typeface="Arial" panose="020B0604020202020204" pitchFamily="34" charset="0"/>
              </a:rPr>
              <a:t>Biến chứng sau mổ cao</a:t>
            </a:r>
          </a:p>
          <a:p>
            <a:endParaRPr lang="en-US"/>
          </a:p>
        </p:txBody>
      </p:sp>
      <p:sp>
        <p:nvSpPr>
          <p:cNvPr id="4" name="Slide Number Placeholder 3"/>
          <p:cNvSpPr>
            <a:spLocks noGrp="1"/>
          </p:cNvSpPr>
          <p:nvPr>
            <p:ph type="sldNum" sz="quarter" idx="10"/>
          </p:nvPr>
        </p:nvSpPr>
        <p:spPr/>
        <p:txBody>
          <a:bodyPr/>
          <a:lstStyle/>
          <a:p>
            <a:fld id="{548D32CE-236B-489D-8024-21519BFF4AB7}" type="slidenum">
              <a:rPr lang="en-US" smtClean="0"/>
              <a:t>47</a:t>
            </a:fld>
            <a:endParaRPr lang="en-US"/>
          </a:p>
        </p:txBody>
      </p:sp>
    </p:spTree>
    <p:extLst>
      <p:ext uri="{BB962C8B-B14F-4D97-AF65-F5344CB8AC3E}">
        <p14:creationId xmlns:p14="http://schemas.microsoft.com/office/powerpoint/2010/main" val="487016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Vàng da có nguy cơ rối loạn đông máu, kém hấp thu và suy dinh dưỡng.</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49</a:t>
            </a:fld>
            <a:endParaRPr lang="en-US"/>
          </a:p>
        </p:txBody>
      </p:sp>
    </p:spTree>
    <p:extLst>
      <p:ext uri="{BB962C8B-B14F-4D97-AF65-F5344CB8AC3E}">
        <p14:creationId xmlns:p14="http://schemas.microsoft.com/office/powerpoint/2010/main" val="3461144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50</a:t>
            </a:fld>
            <a:endParaRPr lang="en-US"/>
          </a:p>
        </p:txBody>
      </p:sp>
    </p:spTree>
    <p:extLst>
      <p:ext uri="{BB962C8B-B14F-4D97-AF65-F5344CB8AC3E}">
        <p14:creationId xmlns:p14="http://schemas.microsoft.com/office/powerpoint/2010/main" val="3320227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51</a:t>
            </a:fld>
            <a:endParaRPr lang="en-US"/>
          </a:p>
        </p:txBody>
      </p:sp>
    </p:spTree>
    <p:extLst>
      <p:ext uri="{BB962C8B-B14F-4D97-AF65-F5344CB8AC3E}">
        <p14:creationId xmlns:p14="http://schemas.microsoft.com/office/powerpoint/2010/main" val="1155156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52</a:t>
            </a:fld>
            <a:endParaRPr lang="en-US"/>
          </a:p>
        </p:txBody>
      </p:sp>
    </p:spTree>
    <p:extLst>
      <p:ext uri="{BB962C8B-B14F-4D97-AF65-F5344CB8AC3E}">
        <p14:creationId xmlns:p14="http://schemas.microsoft.com/office/powerpoint/2010/main" val="698235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0" i="0">
                <a:solidFill>
                  <a:srgbClr val="E6E6E6"/>
                </a:solidFill>
                <a:effectLst/>
                <a:latin typeface="Segoe UI" panose="020B0502040204020203" pitchFamily="34" charset="0"/>
              </a:rPr>
              <a:t>Cơ sở lý luận của việc đặt ống dẫn lưu sau khi phẫu thuật cắt tụy là cung cấp dẫn lưu ra bên ngoài có kiểm soát đối với lỗ rò tụy. Lỗ rò dẫn lưu không đủ có thể dẫn đến áp xe trong ổ bụng.</a:t>
            </a:r>
            <a:endParaRPr lang="en-US" b="0" i="0">
              <a:solidFill>
                <a:srgbClr val="E6E6E6"/>
              </a:solidFill>
              <a:effectLst/>
              <a:latin typeface="Segoe UI" panose="020B0502040204020203" pitchFamily="34" charset="0"/>
            </a:endParaRPr>
          </a:p>
          <a:p>
            <a:r>
              <a:rPr lang="en-US" b="0" i="0">
                <a:solidFill>
                  <a:srgbClr val="E6E6E6"/>
                </a:solidFill>
                <a:effectLst/>
                <a:latin typeface="Segoe UI" panose="020B0502040204020203" pitchFamily="34" charset="0"/>
              </a:rPr>
              <a:t>Đầu và cổ tuỵ, dọc theo OMC, ĐM gan chung, TM cửa, cung tiền môn vị. Sau và trước tuỵ và tá tràng, dọc theo tĩnh mạch mạc treo tràng trên và thành bên P của ĐM mạc treo tràng trên.</a:t>
            </a:r>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53</a:t>
            </a:fld>
            <a:endParaRPr lang="en-US"/>
          </a:p>
        </p:txBody>
      </p:sp>
    </p:spTree>
    <p:extLst>
      <p:ext uri="{BB962C8B-B14F-4D97-AF65-F5344CB8AC3E}">
        <p14:creationId xmlns:p14="http://schemas.microsoft.com/office/powerpoint/2010/main" val="8705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Nội</a:t>
            </a:r>
            <a:r>
              <a:rPr lang="vi-VN" baseline="0"/>
              <a:t> dung phẫu thuật</a:t>
            </a:r>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54</a:t>
            </a:fld>
            <a:endParaRPr lang="en-US"/>
          </a:p>
        </p:txBody>
      </p:sp>
    </p:spTree>
    <p:extLst>
      <p:ext uri="{BB962C8B-B14F-4D97-AF65-F5344CB8AC3E}">
        <p14:creationId xmlns:p14="http://schemas.microsoft.com/office/powerpoint/2010/main" val="1151303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25 % BN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còn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lại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k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da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vì</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vị</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trí</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 k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chèn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ép</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OMC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hoặc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 chưa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chèn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ép</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OMC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Sụt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cân k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chủ</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ý,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có</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ý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nghĩa</a:t>
            </a:r>
            <a:endPar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Đau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bụng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mơ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hồ</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vùng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trên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rốn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lan sau lưng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Ngứa</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trong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da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tắc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Việc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ứ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đọng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sẽ</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làm</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tăng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acid</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trong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máu</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Nó</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sẽ</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kích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thích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các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đầu</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dây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thần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kinh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dưới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da gây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ngứa</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7</a:t>
            </a:fld>
            <a:endParaRPr lang="en-US"/>
          </a:p>
        </p:txBody>
      </p:sp>
    </p:spTree>
    <p:extLst>
      <p:ext uri="{BB962C8B-B14F-4D97-AF65-F5344CB8AC3E}">
        <p14:creationId xmlns:p14="http://schemas.microsoft.com/office/powerpoint/2010/main" val="32716843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55</a:t>
            </a:fld>
            <a:endParaRPr lang="en-US"/>
          </a:p>
        </p:txBody>
      </p:sp>
    </p:spTree>
    <p:extLst>
      <p:ext uri="{BB962C8B-B14F-4D97-AF65-F5344CB8AC3E}">
        <p14:creationId xmlns:p14="http://schemas.microsoft.com/office/powerpoint/2010/main" val="1414816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56</a:t>
            </a:fld>
            <a:endParaRPr lang="en-US"/>
          </a:p>
        </p:txBody>
      </p:sp>
    </p:spTree>
    <p:extLst>
      <p:ext uri="{BB962C8B-B14F-4D97-AF65-F5344CB8AC3E}">
        <p14:creationId xmlns:p14="http://schemas.microsoft.com/office/powerpoint/2010/main" val="1958013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FOLFRINOX hoặc gemcitabine PS 0 – 1 </a:t>
            </a:r>
          </a:p>
          <a:p>
            <a:r>
              <a:rPr lang="en-US"/>
              <a:t>Gemcitabine trong 6 tháng PS 2</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59</a:t>
            </a:fld>
            <a:endParaRPr lang="en-US"/>
          </a:p>
        </p:txBody>
      </p:sp>
    </p:spTree>
    <p:extLst>
      <p:ext uri="{BB962C8B-B14F-4D97-AF65-F5344CB8AC3E}">
        <p14:creationId xmlns:p14="http://schemas.microsoft.com/office/powerpoint/2010/main" val="2217907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Courvoisier: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nhạy</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25-55%,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đặc</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hiệu</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83-90%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Định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luật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Courvoisier</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hội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chứng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Courvoisier</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dấu</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hiệu</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Courvoisier</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Terrier</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cho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rằng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sự</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hiện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diện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của</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một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túi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to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ấn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chẩn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được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không đau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kèm</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theo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da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nhẹ</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(nguyên nhân không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phải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sỏi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có</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thể</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một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biểu</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hiện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của</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tắc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OMC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bởi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ung thư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thường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ung thư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đầu</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tụy</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tạng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Khối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 gây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cản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trở</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ống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chủ</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dẫn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đến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một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túi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dãn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rộng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Ngược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lại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sỏi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túi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cản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trở</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sự</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lưu thông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không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dẫn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đến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một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túi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dãn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rộng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thường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túi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hóa</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sẹo</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tức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xơ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hóa</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sau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đó</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mới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có</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tình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trạng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dãn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rộng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Trường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hợp</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ngoại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lệ</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của</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định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luật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Courvoisier</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ngụ</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ý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rằng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sỏi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gây ra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da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không đau ,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sờ</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thấy</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túi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điển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hình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sỏi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túi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hình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thành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chậm</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từ</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đó</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cho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phép</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thời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gian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để</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túi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để</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trở</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nên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mềm</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viên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sỏi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di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chuyển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xuống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kẹt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cấp</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tính</a:t>
            </a:r>
            <a:endPar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Sỏi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rơi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xuống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kẹt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ở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bóng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Vater</a:t>
            </a:r>
            <a:endPar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Sỏi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rơi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xuống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kẹt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ở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ngã</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ba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ống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gan chung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ống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túi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endPar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Dấu</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Courvoisier-Terrier</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đưa tay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vào</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cạnh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bờ</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dưới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xương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sườn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nhận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thấy</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1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khối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dạng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túi</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di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chuyển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theo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nhịp</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hô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hấp</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&gt;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Luật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Courvoisier-Terrier</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da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tắc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mật</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dấu</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Courvoisier</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10</a:t>
            </a:fld>
            <a:endParaRPr lang="en-US"/>
          </a:p>
        </p:txBody>
      </p:sp>
    </p:spTree>
    <p:extLst>
      <p:ext uri="{BB962C8B-B14F-4D97-AF65-F5344CB8AC3E}">
        <p14:creationId xmlns:p14="http://schemas.microsoft.com/office/powerpoint/2010/main" val="2194293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Tuy</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các</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quanh</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bóng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vater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không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thể</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phân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biệt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rạch</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ròi</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trên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lâm</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sàng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tuy</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nhiên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có</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thể</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gợi</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ý qua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bệnh</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cảnh</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của</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từng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bệnh</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11</a:t>
            </a:fld>
            <a:endParaRPr lang="en-US"/>
          </a:p>
        </p:txBody>
      </p:sp>
    </p:spTree>
    <p:extLst>
      <p:ext uri="{BB962C8B-B14F-4D97-AF65-F5344CB8AC3E}">
        <p14:creationId xmlns:p14="http://schemas.microsoft.com/office/powerpoint/2010/main" val="819286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Khi nghi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ngờ</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 quanh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bóng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vater</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để</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chẩn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đoán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xác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định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chúng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ta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cần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các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cận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lâm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sàng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trong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đó</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có</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vai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trò</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quan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trọng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các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CLS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hình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ảnh</a:t>
            </a:r>
            <a:endPar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Các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XN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máu</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sinh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hóa</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có</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vai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trò</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đánh</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giá</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biến</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chứng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các</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marker</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có</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vai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trờ</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tiên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lượng</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và</a:t>
            </a: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theo </a:t>
            </a:r>
            <a:r>
              <a:rPr kumimoji="0" lang="vi-VN"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dõi</a:t>
            </a:r>
            <a:endPar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12</a:t>
            </a:fld>
            <a:endParaRPr lang="en-US"/>
          </a:p>
        </p:txBody>
      </p:sp>
    </p:spTree>
    <p:extLst>
      <p:ext uri="{BB962C8B-B14F-4D97-AF65-F5344CB8AC3E}">
        <p14:creationId xmlns:p14="http://schemas.microsoft.com/office/powerpoint/2010/main" val="218277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err="1"/>
              <a:t>Cũng</a:t>
            </a:r>
            <a:r>
              <a:rPr lang="vi-VN" dirty="0"/>
              <a:t> tăng trong </a:t>
            </a:r>
            <a:r>
              <a:rPr lang="vi-VN" dirty="0" err="1"/>
              <a:t>các</a:t>
            </a:r>
            <a:r>
              <a:rPr lang="vi-VN" dirty="0"/>
              <a:t> </a:t>
            </a:r>
            <a:r>
              <a:rPr lang="vi-VN" dirty="0" err="1"/>
              <a:t>bệnh</a:t>
            </a:r>
            <a:r>
              <a:rPr lang="vi-VN" dirty="0"/>
              <a:t> </a:t>
            </a:r>
            <a:r>
              <a:rPr lang="vi-VN" dirty="0" err="1"/>
              <a:t>lành</a:t>
            </a:r>
            <a:r>
              <a:rPr lang="vi-VN" dirty="0"/>
              <a:t> </a:t>
            </a:r>
            <a:r>
              <a:rPr lang="vi-VN" dirty="0" err="1"/>
              <a:t>tính</a:t>
            </a:r>
            <a:r>
              <a:rPr lang="vi-VN" dirty="0"/>
              <a:t> </a:t>
            </a:r>
            <a:r>
              <a:rPr lang="vi-VN" dirty="0" err="1"/>
              <a:t>khác</a:t>
            </a:r>
            <a:r>
              <a:rPr lang="vi-VN" dirty="0"/>
              <a:t> </a:t>
            </a:r>
            <a:r>
              <a:rPr lang="vi-VN" dirty="0" err="1"/>
              <a:t>của</a:t>
            </a:r>
            <a:r>
              <a:rPr lang="vi-VN" dirty="0"/>
              <a:t> </a:t>
            </a:r>
            <a:r>
              <a:rPr lang="vi-VN" dirty="0" err="1"/>
              <a:t>tụy</a:t>
            </a:r>
            <a:r>
              <a:rPr lang="vi-VN" dirty="0"/>
              <a:t>, gan </a:t>
            </a:r>
            <a:r>
              <a:rPr lang="vi-VN" dirty="0" err="1"/>
              <a:t>và</a:t>
            </a:r>
            <a:r>
              <a:rPr lang="vi-VN" dirty="0"/>
              <a:t> </a:t>
            </a:r>
            <a:r>
              <a:rPr lang="vi-VN" dirty="0" err="1"/>
              <a:t>đường</a:t>
            </a:r>
            <a:r>
              <a:rPr lang="vi-VN" dirty="0"/>
              <a:t> </a:t>
            </a:r>
            <a:r>
              <a:rPr lang="vi-VN" dirty="0" err="1"/>
              <a:t>mật</a:t>
            </a:r>
            <a:r>
              <a:rPr lang="vi-VN" dirty="0"/>
              <a:t> .10% dân </a:t>
            </a:r>
            <a:r>
              <a:rPr lang="vi-VN" dirty="0" err="1"/>
              <a:t>số</a:t>
            </a:r>
            <a:r>
              <a:rPr lang="vi-VN" dirty="0"/>
              <a:t> không </a:t>
            </a:r>
            <a:r>
              <a:rPr lang="vi-VN" dirty="0" err="1"/>
              <a:t>sản</a:t>
            </a:r>
            <a:r>
              <a:rPr lang="vi-VN" dirty="0"/>
              <a:t> </a:t>
            </a:r>
            <a:r>
              <a:rPr lang="vi-VN" dirty="0" err="1"/>
              <a:t>xuất</a:t>
            </a:r>
            <a:r>
              <a:rPr lang="vi-VN" dirty="0"/>
              <a:t> CA 19.9 do </a:t>
            </a:r>
            <a:r>
              <a:rPr lang="vi-VN" dirty="0" err="1"/>
              <a:t>thiếu</a:t>
            </a:r>
            <a:r>
              <a:rPr lang="vi-VN" dirty="0"/>
              <a:t> </a:t>
            </a:r>
            <a:r>
              <a:rPr lang="vi-VN" dirty="0" err="1"/>
              <a:t>kháng</a:t>
            </a:r>
            <a:r>
              <a:rPr lang="vi-VN" dirty="0"/>
              <a:t> nguyên </a:t>
            </a:r>
            <a:r>
              <a:rPr lang="vi-VN" dirty="0" err="1"/>
              <a:t>Lewis</a:t>
            </a:r>
            <a:endParaRPr lang="vi-VN" dirty="0"/>
          </a:p>
          <a:p>
            <a:r>
              <a:rPr lang="vi-VN" dirty="0"/>
              <a:t>CA 19-9 </a:t>
            </a:r>
            <a:r>
              <a:rPr lang="vi-VN" dirty="0" err="1"/>
              <a:t>dùng</a:t>
            </a:r>
            <a:r>
              <a:rPr lang="vi-VN" dirty="0"/>
              <a:t> </a:t>
            </a:r>
            <a:r>
              <a:rPr lang="vi-VN" dirty="0" err="1"/>
              <a:t>để</a:t>
            </a:r>
            <a:r>
              <a:rPr lang="vi-VN" dirty="0"/>
              <a:t> </a:t>
            </a:r>
            <a:r>
              <a:rPr lang="vi-VN" dirty="0" err="1"/>
              <a:t>làm</a:t>
            </a:r>
            <a:r>
              <a:rPr lang="vi-VN" dirty="0"/>
              <a:t> </a:t>
            </a:r>
            <a:r>
              <a:rPr lang="vi-VN" dirty="0" err="1"/>
              <a:t>baseline</a:t>
            </a:r>
            <a:r>
              <a:rPr lang="vi-VN" dirty="0"/>
              <a:t> theo </a:t>
            </a:r>
            <a:r>
              <a:rPr lang="vi-VN" dirty="0" err="1"/>
              <a:t>dõi</a:t>
            </a:r>
            <a:r>
              <a:rPr lang="vi-VN" dirty="0"/>
              <a:t> nên đo khi </a:t>
            </a:r>
            <a:r>
              <a:rPr lang="vi-VN" dirty="0" err="1"/>
              <a:t>đã</a:t>
            </a:r>
            <a:r>
              <a:rPr lang="vi-VN" dirty="0"/>
              <a:t> </a:t>
            </a:r>
            <a:r>
              <a:rPr lang="vi-VN" dirty="0" err="1"/>
              <a:t>giải</a:t>
            </a:r>
            <a:r>
              <a:rPr lang="vi-VN" dirty="0"/>
              <a:t> </a:t>
            </a:r>
            <a:r>
              <a:rPr lang="vi-VN" dirty="0" err="1"/>
              <a:t>áp</a:t>
            </a:r>
            <a:r>
              <a:rPr lang="vi-VN" dirty="0"/>
              <a:t> </a:t>
            </a:r>
            <a:r>
              <a:rPr lang="vi-VN" dirty="0" err="1"/>
              <a:t>đường</a:t>
            </a:r>
            <a:r>
              <a:rPr lang="vi-VN" dirty="0"/>
              <a:t> </a:t>
            </a:r>
            <a:r>
              <a:rPr lang="vi-VN" dirty="0" err="1"/>
              <a:t>mật</a:t>
            </a:r>
            <a:r>
              <a:rPr lang="vi-VN" dirty="0"/>
              <a:t> </a:t>
            </a:r>
            <a:r>
              <a:rPr lang="vi-VN" dirty="0" err="1"/>
              <a:t>và</a:t>
            </a:r>
            <a:r>
              <a:rPr lang="vi-VN" dirty="0"/>
              <a:t> </a:t>
            </a:r>
            <a:r>
              <a:rPr lang="vi-VN" dirty="0" err="1"/>
              <a:t>bilirubin</a:t>
            </a:r>
            <a:r>
              <a:rPr lang="vi-VN" dirty="0"/>
              <a:t> </a:t>
            </a:r>
            <a:r>
              <a:rPr lang="vi-VN" dirty="0" err="1"/>
              <a:t>về</a:t>
            </a:r>
            <a:r>
              <a:rPr lang="vi-VN" dirty="0"/>
              <a:t> </a:t>
            </a:r>
            <a:r>
              <a:rPr lang="vi-VN" dirty="0" err="1"/>
              <a:t>lại</a:t>
            </a:r>
            <a:r>
              <a:rPr lang="vi-VN" dirty="0"/>
              <a:t> </a:t>
            </a:r>
            <a:r>
              <a:rPr lang="vi-VN" dirty="0" err="1"/>
              <a:t>bình</a:t>
            </a:r>
            <a:r>
              <a:rPr lang="vi-VN" dirty="0"/>
              <a:t> </a:t>
            </a:r>
            <a:r>
              <a:rPr lang="vi-VN" dirty="0" err="1"/>
              <a:t>thường</a:t>
            </a:r>
            <a:r>
              <a:rPr lang="vi-VN" dirty="0"/>
              <a:t> </a:t>
            </a:r>
          </a:p>
          <a:p>
            <a:r>
              <a:rPr lang="vi-VN" dirty="0"/>
              <a:t>+CA 19-9 </a:t>
            </a:r>
            <a:r>
              <a:rPr lang="vi-VN" dirty="0" err="1"/>
              <a:t>trở</a:t>
            </a:r>
            <a:r>
              <a:rPr lang="vi-VN" dirty="0"/>
              <a:t> </a:t>
            </a:r>
            <a:r>
              <a:rPr lang="vi-VN" dirty="0" err="1"/>
              <a:t>về</a:t>
            </a:r>
            <a:r>
              <a:rPr lang="vi-VN" dirty="0"/>
              <a:t> </a:t>
            </a:r>
            <a:r>
              <a:rPr lang="vi-VN" dirty="0" err="1"/>
              <a:t>gần</a:t>
            </a:r>
            <a:r>
              <a:rPr lang="vi-VN" dirty="0"/>
              <a:t> </a:t>
            </a:r>
            <a:r>
              <a:rPr lang="vi-VN" dirty="0" err="1"/>
              <a:t>bình</a:t>
            </a:r>
            <a:r>
              <a:rPr lang="vi-VN" dirty="0"/>
              <a:t> </a:t>
            </a:r>
            <a:r>
              <a:rPr lang="vi-VN" dirty="0" err="1"/>
              <a:t>thường</a:t>
            </a:r>
            <a:r>
              <a:rPr lang="vi-VN" dirty="0"/>
              <a:t> sau </a:t>
            </a:r>
            <a:r>
              <a:rPr lang="vi-VN" dirty="0" err="1"/>
              <a:t>phẫu</a:t>
            </a:r>
            <a:r>
              <a:rPr lang="vi-VN" dirty="0"/>
              <a:t> </a:t>
            </a:r>
            <a:r>
              <a:rPr lang="vi-VN" dirty="0" err="1"/>
              <a:t>thuật</a:t>
            </a:r>
            <a:r>
              <a:rPr lang="vi-VN" dirty="0"/>
              <a:t> 2 </a:t>
            </a:r>
            <a:r>
              <a:rPr lang="vi-VN" dirty="0" err="1"/>
              <a:t>tuần</a:t>
            </a:r>
            <a:endParaRPr lang="vi-VN" dirty="0"/>
          </a:p>
          <a:p>
            <a:r>
              <a:rPr lang="vi-VN" dirty="0"/>
              <a:t>+CA 19-9 gia tăng </a:t>
            </a:r>
            <a:r>
              <a:rPr lang="vi-VN" dirty="0" err="1"/>
              <a:t>trở</a:t>
            </a:r>
            <a:r>
              <a:rPr lang="vi-VN" dirty="0"/>
              <a:t> </a:t>
            </a:r>
            <a:r>
              <a:rPr lang="vi-VN" dirty="0" err="1"/>
              <a:t>lại</a:t>
            </a:r>
            <a:r>
              <a:rPr lang="vi-VN" dirty="0"/>
              <a:t> khi u </a:t>
            </a:r>
            <a:r>
              <a:rPr lang="vi-VN" dirty="0" err="1"/>
              <a:t>tái</a:t>
            </a:r>
            <a:r>
              <a:rPr lang="vi-VN" dirty="0"/>
              <a:t> </a:t>
            </a:r>
            <a:r>
              <a:rPr lang="vi-VN" dirty="0" err="1"/>
              <a:t>phát</a:t>
            </a:r>
            <a:endParaRPr lang="vi-VN" dirty="0"/>
          </a:p>
          <a:p>
            <a:r>
              <a:rPr lang="vi-VN" dirty="0"/>
              <a:t>Theo </a:t>
            </a:r>
            <a:r>
              <a:rPr lang="vi-VN" dirty="0" err="1"/>
              <a:t>Marius</a:t>
            </a:r>
            <a:r>
              <a:rPr lang="vi-VN" dirty="0"/>
              <a:t> </a:t>
            </a:r>
            <a:r>
              <a:rPr lang="vi-VN" dirty="0" err="1"/>
              <a:t>và</a:t>
            </a:r>
            <a:r>
              <a:rPr lang="vi-VN" dirty="0"/>
              <a:t> </a:t>
            </a:r>
            <a:r>
              <a:rPr lang="vi-VN" dirty="0" err="1"/>
              <a:t>Reitz</a:t>
            </a:r>
            <a:r>
              <a:rPr lang="vi-VN" dirty="0"/>
              <a:t>: 85xCEA + CA 19-9 &gt; 845 =&gt; </a:t>
            </a:r>
            <a:r>
              <a:rPr lang="vi-VN" dirty="0" err="1"/>
              <a:t>giảm</a:t>
            </a:r>
            <a:r>
              <a:rPr lang="vi-VN" dirty="0"/>
              <a:t> tiên </a:t>
            </a:r>
            <a:r>
              <a:rPr lang="vi-VN" dirty="0" err="1"/>
              <a:t>lượng</a:t>
            </a:r>
            <a:r>
              <a:rPr lang="vi-VN" dirty="0"/>
              <a:t> </a:t>
            </a:r>
            <a:r>
              <a:rPr lang="vi-VN" dirty="0" err="1"/>
              <a:t>sống</a:t>
            </a:r>
            <a:r>
              <a:rPr lang="vi-VN" dirty="0"/>
              <a:t> </a:t>
            </a:r>
            <a:r>
              <a:rPr lang="vi-VN" dirty="0" err="1"/>
              <a:t>còn</a:t>
            </a:r>
            <a:r>
              <a:rPr lang="vi-VN" dirty="0"/>
              <a:t> sau </a:t>
            </a:r>
            <a:r>
              <a:rPr lang="vi-VN" dirty="0" err="1"/>
              <a:t>mổ</a:t>
            </a:r>
            <a:r>
              <a:rPr lang="vi-VN" dirty="0"/>
              <a:t>.</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13</a:t>
            </a:fld>
            <a:endParaRPr lang="en-US"/>
          </a:p>
        </p:txBody>
      </p:sp>
    </p:spTree>
    <p:extLst>
      <p:ext uri="{BB962C8B-B14F-4D97-AF65-F5344CB8AC3E}">
        <p14:creationId xmlns:p14="http://schemas.microsoft.com/office/powerpoint/2010/main" val="3822993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Đánh</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giá</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SDD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sớm</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nhất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và</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chính</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xác</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dựa</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vào</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pre-albumin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máu</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Bình</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thường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10-20mg%</a:t>
            </a:r>
          </a:p>
          <a:p>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14</a:t>
            </a:fld>
            <a:endParaRPr lang="en-US"/>
          </a:p>
        </p:txBody>
      </p:sp>
    </p:spTree>
    <p:extLst>
      <p:ext uri="{BB962C8B-B14F-4D97-AF65-F5344CB8AC3E}">
        <p14:creationId xmlns:p14="http://schemas.microsoft.com/office/powerpoint/2010/main" val="1847334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err="1"/>
              <a:t>Cận</a:t>
            </a:r>
            <a:r>
              <a:rPr lang="vi-VN" dirty="0"/>
              <a:t> lâm </a:t>
            </a:r>
            <a:r>
              <a:rPr lang="vi-VN" dirty="0" err="1"/>
              <a:t>sàng</a:t>
            </a:r>
            <a:r>
              <a:rPr lang="vi-VN" dirty="0"/>
              <a:t> </a:t>
            </a:r>
            <a:r>
              <a:rPr lang="vi-VN" dirty="0" err="1"/>
              <a:t>đầu</a:t>
            </a:r>
            <a:r>
              <a:rPr lang="vi-VN" dirty="0"/>
              <a:t> tay khi nghi </a:t>
            </a:r>
            <a:r>
              <a:rPr lang="vi-VN" dirty="0" err="1"/>
              <a:t>ngờ</a:t>
            </a:r>
            <a:r>
              <a:rPr lang="vi-VN" dirty="0"/>
              <a:t> u quanh </a:t>
            </a:r>
            <a:r>
              <a:rPr lang="vi-VN" dirty="0" err="1"/>
              <a:t>bóng</a:t>
            </a:r>
            <a:r>
              <a:rPr lang="vi-VN" dirty="0"/>
              <a:t> </a:t>
            </a:r>
            <a:r>
              <a:rPr lang="vi-VN" dirty="0" err="1"/>
              <a:t>vater</a:t>
            </a:r>
            <a:r>
              <a:rPr lang="vi-VN" dirty="0"/>
              <a:t> </a:t>
            </a:r>
            <a:r>
              <a:rPr lang="vi-VN" dirty="0" err="1"/>
              <a:t>là</a:t>
            </a:r>
            <a:r>
              <a:rPr lang="vi-VN" dirty="0"/>
              <a:t> siêu âm </a:t>
            </a:r>
            <a:r>
              <a:rPr lang="vi-VN" dirty="0" err="1"/>
              <a:t>bụng</a:t>
            </a:r>
            <a:r>
              <a:rPr lang="vi-VN" dirty="0"/>
              <a:t> </a:t>
            </a:r>
            <a:r>
              <a:rPr lang="vi-VN" dirty="0" err="1"/>
              <a:t>tính</a:t>
            </a:r>
            <a:r>
              <a:rPr lang="vi-VN" dirty="0"/>
              <a:t> </a:t>
            </a:r>
            <a:r>
              <a:rPr lang="vi-VN" dirty="0" err="1"/>
              <a:t>sẵn</a:t>
            </a:r>
            <a:r>
              <a:rPr lang="vi-VN" dirty="0"/>
              <a:t> </a:t>
            </a:r>
            <a:r>
              <a:rPr lang="vi-VN" dirty="0" err="1"/>
              <a:t>có</a:t>
            </a:r>
            <a:r>
              <a:rPr lang="vi-VN" dirty="0"/>
              <a:t> </a:t>
            </a:r>
            <a:r>
              <a:rPr lang="vi-VN" dirty="0" err="1"/>
              <a:t>dễ</a:t>
            </a:r>
            <a:r>
              <a:rPr lang="vi-VN" dirty="0"/>
              <a:t> </a:t>
            </a:r>
            <a:r>
              <a:rPr lang="vi-VN" dirty="0" err="1"/>
              <a:t>thực</a:t>
            </a:r>
            <a:r>
              <a:rPr lang="vi-VN" dirty="0"/>
              <a:t> </a:t>
            </a:r>
            <a:r>
              <a:rPr lang="vi-VN" dirty="0" err="1"/>
              <a:t>hiện</a:t>
            </a:r>
            <a:r>
              <a:rPr lang="vi-VN" dirty="0"/>
              <a:t>, tuy nhiên </a:t>
            </a:r>
            <a:r>
              <a:rPr lang="vi-VN" dirty="0" err="1"/>
              <a:t>độ</a:t>
            </a:r>
            <a:r>
              <a:rPr lang="vi-VN" dirty="0"/>
              <a:t> </a:t>
            </a:r>
            <a:r>
              <a:rPr lang="vi-VN" dirty="0" err="1"/>
              <a:t>nhạy</a:t>
            </a:r>
            <a:r>
              <a:rPr lang="vi-VN" dirty="0"/>
              <a:t> trong </a:t>
            </a:r>
            <a:r>
              <a:rPr lang="vi-VN" dirty="0" err="1"/>
              <a:t>trực</a:t>
            </a:r>
            <a:r>
              <a:rPr lang="vi-VN" dirty="0"/>
              <a:t> </a:t>
            </a:r>
            <a:r>
              <a:rPr lang="vi-VN" dirty="0" err="1"/>
              <a:t>tiếp</a:t>
            </a:r>
            <a:r>
              <a:rPr lang="vi-VN" dirty="0"/>
              <a:t> </a:t>
            </a:r>
            <a:r>
              <a:rPr lang="vi-VN" dirty="0" err="1"/>
              <a:t>nhìn</a:t>
            </a:r>
            <a:r>
              <a:rPr lang="vi-VN" dirty="0"/>
              <a:t> </a:t>
            </a:r>
            <a:r>
              <a:rPr lang="vi-VN" dirty="0" err="1"/>
              <a:t>thấy</a:t>
            </a:r>
            <a:r>
              <a:rPr lang="vi-VN" dirty="0"/>
              <a:t> u không cao, </a:t>
            </a:r>
            <a:r>
              <a:rPr lang="vi-VN" dirty="0" err="1"/>
              <a:t>độ</a:t>
            </a:r>
            <a:r>
              <a:rPr lang="vi-VN" dirty="0"/>
              <a:t> </a:t>
            </a:r>
            <a:r>
              <a:rPr lang="vi-VN" dirty="0" err="1"/>
              <a:t>nhạy</a:t>
            </a:r>
            <a:r>
              <a:rPr lang="vi-VN" dirty="0"/>
              <a:t> cao hơn </a:t>
            </a:r>
            <a:r>
              <a:rPr lang="vi-VN" dirty="0" err="1"/>
              <a:t>với</a:t>
            </a:r>
            <a:r>
              <a:rPr lang="vi-VN" dirty="0"/>
              <a:t> </a:t>
            </a:r>
            <a:r>
              <a:rPr lang="vi-VN" dirty="0" err="1"/>
              <a:t>các</a:t>
            </a:r>
            <a:r>
              <a:rPr lang="vi-VN" dirty="0"/>
              <a:t> u </a:t>
            </a:r>
            <a:r>
              <a:rPr lang="vi-VN" dirty="0" err="1"/>
              <a:t>lớn</a:t>
            </a:r>
            <a:r>
              <a:rPr lang="vi-VN" dirty="0"/>
              <a:t>. </a:t>
            </a:r>
            <a:r>
              <a:rPr lang="vi-VN" dirty="0" err="1"/>
              <a:t>Ngoài</a:t>
            </a:r>
            <a:r>
              <a:rPr lang="vi-VN" dirty="0"/>
              <a:t> ra SA âm </a:t>
            </a:r>
            <a:r>
              <a:rPr lang="vi-VN" dirty="0" err="1"/>
              <a:t>có</a:t>
            </a:r>
            <a:r>
              <a:rPr lang="vi-VN" dirty="0"/>
              <a:t> </a:t>
            </a:r>
            <a:r>
              <a:rPr lang="vi-VN" dirty="0" err="1"/>
              <a:t>thể</a:t>
            </a:r>
            <a:r>
              <a:rPr lang="vi-VN" dirty="0"/>
              <a:t> </a:t>
            </a:r>
            <a:r>
              <a:rPr lang="vi-VN" dirty="0" err="1"/>
              <a:t>thấy</a:t>
            </a:r>
            <a:r>
              <a:rPr lang="vi-VN" dirty="0"/>
              <a:t> </a:t>
            </a:r>
            <a:r>
              <a:rPr lang="vi-VN" dirty="0" err="1"/>
              <a:t>dấu</a:t>
            </a:r>
            <a:r>
              <a:rPr lang="vi-VN" dirty="0"/>
              <a:t> </a:t>
            </a:r>
            <a:r>
              <a:rPr lang="vi-VN" dirty="0" err="1"/>
              <a:t>hiệu</a:t>
            </a:r>
            <a:r>
              <a:rPr lang="vi-VN" dirty="0"/>
              <a:t> </a:t>
            </a:r>
            <a:r>
              <a:rPr lang="vi-VN" dirty="0" err="1"/>
              <a:t>gián</a:t>
            </a:r>
            <a:r>
              <a:rPr lang="vi-VN" dirty="0"/>
              <a:t> </a:t>
            </a:r>
            <a:r>
              <a:rPr lang="vi-VN" dirty="0" err="1"/>
              <a:t>tiếp</a:t>
            </a:r>
            <a:r>
              <a:rPr lang="vi-VN" dirty="0"/>
              <a:t> </a:t>
            </a:r>
            <a:r>
              <a:rPr lang="vi-VN" dirty="0" err="1"/>
              <a:t>của</a:t>
            </a:r>
            <a:r>
              <a:rPr lang="vi-VN" dirty="0"/>
              <a:t> u </a:t>
            </a:r>
            <a:r>
              <a:rPr lang="vi-VN" dirty="0" err="1"/>
              <a:t>là</a:t>
            </a:r>
            <a:r>
              <a:rPr lang="vi-VN" dirty="0"/>
              <a:t> </a:t>
            </a:r>
            <a:r>
              <a:rPr lang="vi-VN" dirty="0" err="1"/>
              <a:t>giãn</a:t>
            </a:r>
            <a:r>
              <a:rPr lang="vi-VN" dirty="0"/>
              <a:t> </a:t>
            </a:r>
            <a:r>
              <a:rPr lang="vi-VN" dirty="0" err="1"/>
              <a:t>đường</a:t>
            </a:r>
            <a:r>
              <a:rPr lang="vi-VN" dirty="0"/>
              <a:t> </a:t>
            </a:r>
            <a:r>
              <a:rPr lang="vi-VN" dirty="0" err="1"/>
              <a:t>mật</a:t>
            </a:r>
            <a:r>
              <a:rPr lang="vi-VN" dirty="0"/>
              <a:t> trong </a:t>
            </a:r>
            <a:r>
              <a:rPr lang="vi-VN" dirty="0" err="1"/>
              <a:t>và</a:t>
            </a:r>
            <a:r>
              <a:rPr lang="vi-VN" dirty="0"/>
              <a:t> </a:t>
            </a:r>
            <a:r>
              <a:rPr lang="vi-VN" dirty="0" err="1"/>
              <a:t>ngoài</a:t>
            </a:r>
            <a:r>
              <a:rPr lang="vi-VN" dirty="0"/>
              <a:t> gan. Khi nghi </a:t>
            </a:r>
            <a:r>
              <a:rPr lang="vi-VN" dirty="0" err="1"/>
              <a:t>ngờ</a:t>
            </a:r>
            <a:r>
              <a:rPr lang="vi-VN" dirty="0"/>
              <a:t> u quanh </a:t>
            </a:r>
            <a:r>
              <a:rPr lang="vi-VN" dirty="0" err="1"/>
              <a:t>bóng</a:t>
            </a:r>
            <a:r>
              <a:rPr lang="vi-VN" dirty="0"/>
              <a:t> </a:t>
            </a:r>
            <a:r>
              <a:rPr lang="vi-VN" dirty="0" err="1"/>
              <a:t>vater</a:t>
            </a:r>
            <a:r>
              <a:rPr lang="vi-VN" dirty="0"/>
              <a:t>, </a:t>
            </a:r>
            <a:r>
              <a:rPr lang="vi-VN" dirty="0" err="1"/>
              <a:t>dù</a:t>
            </a:r>
            <a:r>
              <a:rPr lang="vi-VN" dirty="0"/>
              <a:t> </a:t>
            </a:r>
            <a:r>
              <a:rPr lang="vi-VN" dirty="0" err="1"/>
              <a:t>kết</a:t>
            </a:r>
            <a:r>
              <a:rPr lang="vi-VN" dirty="0"/>
              <a:t> </a:t>
            </a:r>
            <a:r>
              <a:rPr lang="vi-VN" dirty="0" err="1"/>
              <a:t>quả</a:t>
            </a:r>
            <a:r>
              <a:rPr lang="vi-VN" dirty="0"/>
              <a:t> SA </a:t>
            </a:r>
            <a:r>
              <a:rPr lang="vi-VN" dirty="0" err="1"/>
              <a:t>trả</a:t>
            </a:r>
            <a:r>
              <a:rPr lang="vi-VN" dirty="0"/>
              <a:t> </a:t>
            </a:r>
            <a:r>
              <a:rPr lang="vi-VN" dirty="0" err="1"/>
              <a:t>lời</a:t>
            </a:r>
            <a:r>
              <a:rPr lang="vi-VN" dirty="0"/>
              <a:t> </a:t>
            </a:r>
            <a:r>
              <a:rPr lang="vi-VN" dirty="0" err="1"/>
              <a:t>thấy</a:t>
            </a:r>
            <a:r>
              <a:rPr lang="vi-VN" dirty="0"/>
              <a:t> hay không </a:t>
            </a:r>
            <a:r>
              <a:rPr lang="vi-VN" dirty="0" err="1"/>
              <a:t>thấy</a:t>
            </a:r>
            <a:r>
              <a:rPr lang="vi-VN" dirty="0"/>
              <a:t> u, CT </a:t>
            </a:r>
            <a:r>
              <a:rPr lang="vi-VN" dirty="0" err="1"/>
              <a:t>bụng</a:t>
            </a:r>
            <a:r>
              <a:rPr lang="vi-VN" dirty="0"/>
              <a:t> </a:t>
            </a:r>
            <a:r>
              <a:rPr lang="vi-VN" dirty="0" err="1"/>
              <a:t>cản</a:t>
            </a:r>
            <a:r>
              <a:rPr lang="vi-VN" dirty="0"/>
              <a:t> quang </a:t>
            </a:r>
            <a:r>
              <a:rPr lang="vi-VN" dirty="0" err="1"/>
              <a:t>là</a:t>
            </a:r>
            <a:r>
              <a:rPr lang="vi-VN" dirty="0"/>
              <a:t> </a:t>
            </a:r>
            <a:r>
              <a:rPr lang="vi-VN" dirty="0" err="1"/>
              <a:t>cận</a:t>
            </a:r>
            <a:r>
              <a:rPr lang="vi-VN" dirty="0"/>
              <a:t> lâm </a:t>
            </a:r>
            <a:r>
              <a:rPr lang="vi-VN" dirty="0" err="1"/>
              <a:t>sàng</a:t>
            </a:r>
            <a:r>
              <a:rPr lang="vi-VN" dirty="0"/>
              <a:t> </a:t>
            </a:r>
            <a:r>
              <a:rPr lang="vi-VN" dirty="0" err="1"/>
              <a:t>tiếp</a:t>
            </a:r>
            <a:r>
              <a:rPr lang="vi-VN" dirty="0"/>
              <a:t> theo </a:t>
            </a:r>
            <a:r>
              <a:rPr lang="vi-VN" dirty="0" err="1"/>
              <a:t>được</a:t>
            </a:r>
            <a:r>
              <a:rPr lang="vi-VN" dirty="0"/>
              <a:t> KC </a:t>
            </a:r>
            <a:r>
              <a:rPr lang="vi-VN" dirty="0" err="1"/>
              <a:t>sử</a:t>
            </a:r>
            <a:r>
              <a:rPr lang="vi-VN" dirty="0"/>
              <a:t> </a:t>
            </a:r>
            <a:r>
              <a:rPr lang="vi-VN" dirty="0" err="1"/>
              <a:t>dụng</a:t>
            </a:r>
            <a:r>
              <a:rPr lang="vi-VN" dirty="0"/>
              <a:t>, CT </a:t>
            </a:r>
            <a:r>
              <a:rPr lang="vi-VN" dirty="0" err="1"/>
              <a:t>giúp</a:t>
            </a:r>
            <a:r>
              <a:rPr lang="vi-VN" dirty="0"/>
              <a:t> </a:t>
            </a:r>
            <a:r>
              <a:rPr lang="vi-VN" dirty="0" err="1"/>
              <a:t>chẩn</a:t>
            </a:r>
            <a:r>
              <a:rPr lang="vi-VN" dirty="0"/>
              <a:t> </a:t>
            </a:r>
            <a:r>
              <a:rPr lang="vi-VN" dirty="0" err="1"/>
              <a:t>đoán</a:t>
            </a:r>
            <a:r>
              <a:rPr lang="vi-VN" dirty="0"/>
              <a:t> </a:t>
            </a:r>
            <a:r>
              <a:rPr lang="vi-VN" dirty="0" err="1"/>
              <a:t>có</a:t>
            </a:r>
            <a:r>
              <a:rPr lang="vi-VN" dirty="0"/>
              <a:t> u hay không </a:t>
            </a:r>
            <a:r>
              <a:rPr lang="vi-VN" dirty="0" err="1"/>
              <a:t>và</a:t>
            </a:r>
            <a:r>
              <a:rPr lang="vi-VN" dirty="0"/>
              <a:t> </a:t>
            </a:r>
            <a:r>
              <a:rPr lang="vi-VN" dirty="0" err="1"/>
              <a:t>giúp</a:t>
            </a:r>
            <a:r>
              <a:rPr lang="vi-VN" dirty="0"/>
              <a:t> </a:t>
            </a:r>
            <a:r>
              <a:rPr lang="vi-VN" dirty="0" err="1"/>
              <a:t>trả</a:t>
            </a:r>
            <a:r>
              <a:rPr lang="vi-VN" dirty="0"/>
              <a:t> </a:t>
            </a:r>
            <a:r>
              <a:rPr lang="vi-VN" dirty="0" err="1"/>
              <a:t>lời</a:t>
            </a:r>
            <a:r>
              <a:rPr lang="vi-VN" dirty="0"/>
              <a:t> u cơ quan </a:t>
            </a:r>
            <a:r>
              <a:rPr lang="vi-VN" dirty="0" err="1"/>
              <a:t>nào</a:t>
            </a:r>
            <a:r>
              <a:rPr lang="vi-VN" dirty="0"/>
              <a:t>.</a:t>
            </a:r>
          </a:p>
          <a:p>
            <a:r>
              <a:rPr lang="vi-VN" dirty="0"/>
              <a:t> </a:t>
            </a:r>
            <a:r>
              <a:rPr lang="vi-VN" dirty="0" err="1"/>
              <a:t>uptodate</a:t>
            </a:r>
            <a:r>
              <a:rPr lang="vi-VN" dirty="0"/>
              <a:t> 2022 </a:t>
            </a:r>
            <a:r>
              <a:rPr lang="vi-VN" dirty="0" err="1"/>
              <a:t>Khuyen</a:t>
            </a:r>
            <a:r>
              <a:rPr lang="vi-VN" dirty="0"/>
              <a:t> cao </a:t>
            </a:r>
            <a:r>
              <a:rPr lang="vi-VN" dirty="0" err="1"/>
              <a:t>có</a:t>
            </a:r>
            <a:r>
              <a:rPr lang="vi-VN" dirty="0"/>
              <a:t> </a:t>
            </a:r>
            <a:r>
              <a:rPr lang="vi-VN" dirty="0" err="1"/>
              <a:t>thể</a:t>
            </a:r>
            <a:r>
              <a:rPr lang="vi-VN" dirty="0"/>
              <a:t> </a:t>
            </a:r>
            <a:r>
              <a:rPr lang="vi-VN" dirty="0" err="1"/>
              <a:t>dùng</a:t>
            </a:r>
            <a:r>
              <a:rPr lang="vi-VN" dirty="0"/>
              <a:t> CT </a:t>
            </a:r>
            <a:r>
              <a:rPr lang="vi-VN" dirty="0" err="1"/>
              <a:t>đầu</a:t>
            </a:r>
            <a:r>
              <a:rPr lang="vi-VN" dirty="0"/>
              <a:t> tay khi BN đau </a:t>
            </a:r>
            <a:r>
              <a:rPr lang="vi-VN" dirty="0" err="1"/>
              <a:t>tv</a:t>
            </a:r>
            <a:r>
              <a:rPr lang="vi-VN" dirty="0"/>
              <a:t>, </a:t>
            </a:r>
            <a:r>
              <a:rPr lang="vi-VN" dirty="0" err="1"/>
              <a:t>sụt</a:t>
            </a:r>
            <a:r>
              <a:rPr lang="vi-VN" dirty="0"/>
              <a:t> cân </a:t>
            </a:r>
            <a:r>
              <a:rPr lang="vi-VN" dirty="0" err="1"/>
              <a:t>và</a:t>
            </a:r>
            <a:r>
              <a:rPr lang="vi-VN" dirty="0"/>
              <a:t> không </a:t>
            </a:r>
            <a:r>
              <a:rPr lang="vi-VN" dirty="0" err="1"/>
              <a:t>có</a:t>
            </a:r>
            <a:r>
              <a:rPr lang="vi-VN" dirty="0"/>
              <a:t> </a:t>
            </a:r>
            <a:r>
              <a:rPr lang="vi-VN" dirty="0" err="1"/>
              <a:t>vàng</a:t>
            </a:r>
            <a:r>
              <a:rPr lang="vi-VN" dirty="0"/>
              <a:t> da</a:t>
            </a:r>
          </a:p>
          <a:p>
            <a:r>
              <a:rPr lang="vi-VN" dirty="0"/>
              <a:t>Ung thư biểu mô ống tụy. Ảnh siêu âm ngang vùng thượng vị cho thấy khối giảm âm ở vùng đầu tụy, ống tụy bị giãn (chú ý ống tụy giãn hình chuỗi hạt).</a:t>
            </a:r>
            <a:endParaRPr lang="en-US" dirty="0"/>
          </a:p>
        </p:txBody>
      </p:sp>
      <p:sp>
        <p:nvSpPr>
          <p:cNvPr id="4" name="Chỗ dành sẵn cho Số hiệu Bản chiếu 3"/>
          <p:cNvSpPr>
            <a:spLocks noGrp="1"/>
          </p:cNvSpPr>
          <p:nvPr>
            <p:ph type="sldNum" sz="quarter" idx="5"/>
          </p:nvPr>
        </p:nvSpPr>
        <p:spPr/>
        <p:txBody>
          <a:bodyPr/>
          <a:lstStyle/>
          <a:p>
            <a:fld id="{548D32CE-236B-489D-8024-21519BFF4AB7}" type="slidenum">
              <a:rPr lang="en-US" smtClean="0"/>
              <a:t>15</a:t>
            </a:fld>
            <a:endParaRPr lang="en-US"/>
          </a:p>
        </p:txBody>
      </p:sp>
    </p:spTree>
    <p:extLst>
      <p:ext uri="{BB962C8B-B14F-4D97-AF65-F5344CB8AC3E}">
        <p14:creationId xmlns:p14="http://schemas.microsoft.com/office/powerpoint/2010/main" val="2388199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FCF943-3FF0-449C-AA8C-39CEB46F3310}" type="datetimeFigureOut">
              <a:rPr lang="en-US" smtClean="0"/>
              <a:t>11/18/22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3288719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FCF943-3FF0-449C-AA8C-39CEB46F3310}" type="datetimeFigureOut">
              <a:rPr lang="en-US" smtClean="0"/>
              <a:t>11/18/22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178397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FCF943-3FF0-449C-AA8C-39CEB46F3310}" type="datetimeFigureOut">
              <a:rPr lang="en-US" smtClean="0"/>
              <a:t>11/18/22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F3D0A9A-9B1D-40DF-9BD2-FD4ADB87B1D1}"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27202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0FCF943-3FF0-449C-AA8C-39CEB46F3310}" type="datetimeFigureOut">
              <a:rPr lang="en-US" smtClean="0"/>
              <a:t>11/18/22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835699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0FCF943-3FF0-449C-AA8C-39CEB46F3310}" type="datetimeFigureOut">
              <a:rPr lang="en-US" smtClean="0"/>
              <a:t>11/18/22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F3D0A9A-9B1D-40DF-9BD2-FD4ADB87B1D1}"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1416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0FCF943-3FF0-449C-AA8C-39CEB46F3310}" type="datetimeFigureOut">
              <a:rPr lang="en-US" smtClean="0"/>
              <a:t>11/18/22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454330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FCF943-3FF0-449C-AA8C-39CEB46F3310}" type="datetimeFigureOut">
              <a:rPr lang="en-US" smtClean="0"/>
              <a:t>11/18/22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2437426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FCF943-3FF0-449C-AA8C-39CEB46F3310}" type="datetimeFigureOut">
              <a:rPr lang="en-US" smtClean="0"/>
              <a:t>11/18/22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2190247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FCF943-3FF0-449C-AA8C-39CEB46F3310}" type="datetimeFigureOut">
              <a:rPr lang="en-US" smtClean="0"/>
              <a:t>11/18/22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3233355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FCF943-3FF0-449C-AA8C-39CEB46F3310}" type="datetimeFigureOut">
              <a:rPr lang="en-US" smtClean="0"/>
              <a:t>11/18/22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3683911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FCF943-3FF0-449C-AA8C-39CEB46F3310}" type="datetimeFigureOut">
              <a:rPr lang="en-US" smtClean="0"/>
              <a:t>11/18/22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2871113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FCF943-3FF0-449C-AA8C-39CEB46F3310}" type="datetimeFigureOut">
              <a:rPr lang="en-US" smtClean="0"/>
              <a:t>11/18/22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2538979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FCF943-3FF0-449C-AA8C-39CEB46F3310}" type="datetimeFigureOut">
              <a:rPr lang="en-US" smtClean="0"/>
              <a:t>11/18/22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3839212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FCF943-3FF0-449C-AA8C-39CEB46F3310}" type="datetimeFigureOut">
              <a:rPr lang="en-US" smtClean="0"/>
              <a:t>11/18/22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25693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0FCF943-3FF0-449C-AA8C-39CEB46F3310}" type="datetimeFigureOut">
              <a:rPr lang="en-US" smtClean="0"/>
              <a:t>11/18/22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3241069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0FCF943-3FF0-449C-AA8C-39CEB46F3310}" type="datetimeFigureOut">
              <a:rPr lang="en-US" smtClean="0"/>
              <a:t>11/18/22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F3D0A9A-9B1D-40DF-9BD2-FD4ADB87B1D1}" type="slidenum">
              <a:rPr lang="en-US" smtClean="0"/>
              <a:t>‹#›</a:t>
            </a:fld>
            <a:endParaRPr lang="en-US"/>
          </a:p>
        </p:txBody>
      </p:sp>
    </p:spTree>
    <p:extLst>
      <p:ext uri="{BB962C8B-B14F-4D97-AF65-F5344CB8AC3E}">
        <p14:creationId xmlns:p14="http://schemas.microsoft.com/office/powerpoint/2010/main" val="2907263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0FCF943-3FF0-449C-AA8C-39CEB46F3310}" type="datetimeFigureOut">
              <a:rPr lang="en-US" smtClean="0"/>
              <a:t>11/18/22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F3D0A9A-9B1D-40DF-9BD2-FD4ADB87B1D1}" type="slidenum">
              <a:rPr lang="en-US" smtClean="0"/>
              <a:t>‹#›</a:t>
            </a:fld>
            <a:endParaRPr lang="en-US"/>
          </a:p>
        </p:txBody>
      </p:sp>
    </p:spTree>
    <p:extLst>
      <p:ext uri="{BB962C8B-B14F-4D97-AF65-F5344CB8AC3E}">
        <p14:creationId xmlns:p14="http://schemas.microsoft.com/office/powerpoint/2010/main" val="4204144115"/>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302E738-DEDB-964F-D17B-3106DB1D9BC0}"/>
              </a:ext>
            </a:extLst>
          </p:cNvPr>
          <p:cNvSpPr>
            <a:spLocks noGrp="1"/>
          </p:cNvSpPr>
          <p:nvPr>
            <p:ph type="ctrTitle"/>
          </p:nvPr>
        </p:nvSpPr>
        <p:spPr>
          <a:xfrm>
            <a:off x="2589213" y="1744395"/>
            <a:ext cx="8915399" cy="2236762"/>
          </a:xfrm>
        </p:spPr>
        <p:txBody>
          <a:bodyPr/>
          <a:lstStyle/>
          <a:p>
            <a:pPr algn="just"/>
            <a:r>
              <a:rPr lang="en-US" b="1" dirty="0">
                <a:latin typeface="Arial" panose="020B0604020202020204" pitchFamily="34" charset="0"/>
                <a:cs typeface="Arial" panose="020B0604020202020204" pitchFamily="34" charset="0"/>
              </a:rPr>
              <a:t>UNG THƯ QUANH BÓNG VATER</a:t>
            </a:r>
          </a:p>
        </p:txBody>
      </p:sp>
      <p:sp>
        <p:nvSpPr>
          <p:cNvPr id="3" name="Tiêu đề phụ 2">
            <a:extLst>
              <a:ext uri="{FF2B5EF4-FFF2-40B4-BE49-F238E27FC236}">
                <a16:creationId xmlns:a16="http://schemas.microsoft.com/office/drawing/2014/main" id="{E3392846-A711-C803-A8BE-1A564911A170}"/>
              </a:ext>
            </a:extLst>
          </p:cNvPr>
          <p:cNvSpPr>
            <a:spLocks noGrp="1"/>
          </p:cNvSpPr>
          <p:nvPr>
            <p:ph type="subTitle" idx="1"/>
          </p:nvPr>
        </p:nvSpPr>
        <p:spPr>
          <a:xfrm>
            <a:off x="10014857" y="4698609"/>
            <a:ext cx="2017486" cy="1927274"/>
          </a:xfrm>
        </p:spPr>
        <p:txBody>
          <a:bodyPr>
            <a:normAutofit fontScale="85000" lnSpcReduction="20000"/>
          </a:bodyPr>
          <a:lstStyle/>
          <a:p>
            <a:r>
              <a:rPr lang="vi-VN" b="1">
                <a:latin typeface="Arial" panose="020B0604020202020204" pitchFamily="34" charset="0"/>
                <a:cs typeface="Arial" panose="020B0604020202020204" pitchFamily="34" charset="0"/>
              </a:rPr>
              <a:t>Nhóm </a:t>
            </a:r>
            <a:r>
              <a:rPr lang="en-US" b="1">
                <a:latin typeface="Arial" panose="020B0604020202020204" pitchFamily="34" charset="0"/>
                <a:cs typeface="Arial" panose="020B0604020202020204" pitchFamily="34" charset="0"/>
              </a:rPr>
              <a:t>sinh viên:</a:t>
            </a:r>
            <a:endParaRPr lang="vi-VN"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Trần Văn Nhân</a:t>
            </a:r>
          </a:p>
          <a:p>
            <a:r>
              <a:rPr lang="en-US" dirty="0" err="1">
                <a:latin typeface="Arial" panose="020B0604020202020204" pitchFamily="34" charset="0"/>
                <a:cs typeface="Arial" panose="020B0604020202020204" pitchFamily="34" charset="0"/>
              </a:rPr>
              <a:t>Nguyễn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Huy</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Đinh</a:t>
            </a:r>
            <a:r>
              <a:rPr lang="en-US" dirty="0">
                <a:latin typeface="Arial" panose="020B0604020202020204" pitchFamily="34" charset="0"/>
                <a:cs typeface="Arial" panose="020B0604020202020204" pitchFamily="34" charset="0"/>
              </a:rPr>
              <a:t> Minh </a:t>
            </a:r>
            <a:r>
              <a:rPr lang="en-US" dirty="0" err="1">
                <a:latin typeface="Arial" panose="020B0604020202020204" pitchFamily="34" charset="0"/>
                <a:cs typeface="Arial" panose="020B0604020202020204" pitchFamily="34" charset="0"/>
              </a:rPr>
              <a:t>Thái</a:t>
            </a:r>
            <a:endParaRPr lang="vi-VN" dirty="0">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r>
              <a:rPr lang="vi-VN">
                <a:latin typeface="Arial" panose="020B0604020202020204" pitchFamily="34" charset="0"/>
                <a:cs typeface="Arial" panose="020B0604020202020204" pitchFamily="34" charset="0"/>
              </a:rPr>
              <a:t>BV</a:t>
            </a:r>
            <a:r>
              <a:rPr lang="vi-VN" dirty="0">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Chợ</a:t>
            </a:r>
            <a:r>
              <a:rPr lang="en-US">
                <a:latin typeface="Arial" panose="020B0604020202020204" pitchFamily="34" charset="0"/>
                <a:cs typeface="Arial" panose="020B0604020202020204" pitchFamily="34" charset="0"/>
              </a:rPr>
              <a:t> Rẫy</a:t>
            </a:r>
            <a:endParaRPr lang="vi-VN">
              <a:latin typeface="Arial" panose="020B0604020202020204" pitchFamily="34" charset="0"/>
              <a:cs typeface="Arial" panose="020B0604020202020204" pitchFamily="34" charset="0"/>
            </a:endParaRPr>
          </a:p>
          <a:p>
            <a:pPr algn="r"/>
            <a:endParaRPr lang="vi-VN">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275104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F668939D-C1BC-7B78-8367-7B9E096B64C5}"/>
              </a:ext>
            </a:extLst>
          </p:cNvPr>
          <p:cNvSpPr>
            <a:spLocks noGrp="1"/>
          </p:cNvSpPr>
          <p:nvPr>
            <p:ph idx="1"/>
          </p:nvPr>
        </p:nvSpPr>
        <p:spPr>
          <a:xfrm>
            <a:off x="2589212" y="1659988"/>
            <a:ext cx="8915400" cy="4251234"/>
          </a:xfrm>
        </p:spPr>
        <p:txBody>
          <a:bodyPr>
            <a:normAutofit/>
          </a:bodyPr>
          <a:lstStyle/>
          <a:p>
            <a:pPr marL="0" indent="0">
              <a:buNone/>
            </a:pPr>
            <a:r>
              <a:rPr lang="vi-VN" sz="2800" b="1">
                <a:latin typeface="Arial" panose="020B0604020202020204" pitchFamily="34" charset="0"/>
                <a:cs typeface="Arial" panose="020B0604020202020204" pitchFamily="34" charset="0"/>
              </a:rPr>
              <a:t>1.</a:t>
            </a:r>
            <a:r>
              <a:rPr lang="en-US" sz="2800" b="1">
                <a:latin typeface="Arial" panose="020B0604020202020204" pitchFamily="34" charset="0"/>
                <a:cs typeface="Arial" panose="020B0604020202020204" pitchFamily="34" charset="0"/>
              </a:rPr>
              <a:t> </a:t>
            </a:r>
            <a:r>
              <a:rPr lang="vi-VN" sz="2800" b="1">
                <a:latin typeface="Arial" panose="020B0604020202020204" pitchFamily="34" charset="0"/>
                <a:cs typeface="Arial" panose="020B0604020202020204" pitchFamily="34" charset="0"/>
              </a:rPr>
              <a:t>LÂM </a:t>
            </a:r>
            <a:r>
              <a:rPr lang="vi-VN" sz="2800" b="1" dirty="0">
                <a:latin typeface="Arial" panose="020B0604020202020204" pitchFamily="34" charset="0"/>
                <a:cs typeface="Arial" panose="020B0604020202020204" pitchFamily="34" charset="0"/>
              </a:rPr>
              <a:t>SÀNG : </a:t>
            </a:r>
          </a:p>
          <a:p>
            <a:pPr algn="just"/>
            <a:r>
              <a:rPr lang="vi-VN" sz="2400" dirty="0" err="1">
                <a:latin typeface="Arial" panose="020B0604020202020204" pitchFamily="34" charset="0"/>
                <a:cs typeface="Arial" panose="020B0604020202020204" pitchFamily="34" charset="0"/>
              </a:rPr>
              <a:t>Hội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chứng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vàng</a:t>
            </a:r>
            <a:r>
              <a:rPr lang="vi-VN" sz="2400" dirty="0">
                <a:latin typeface="Arial" panose="020B0604020202020204" pitchFamily="34" charset="0"/>
                <a:cs typeface="Arial" panose="020B0604020202020204" pitchFamily="34" charset="0"/>
              </a:rPr>
              <a:t> da </a:t>
            </a:r>
            <a:r>
              <a:rPr lang="vi-VN" sz="2400" dirty="0" err="1">
                <a:latin typeface="Arial" panose="020B0604020202020204" pitchFamily="34" charset="0"/>
                <a:cs typeface="Arial" panose="020B0604020202020204" pitchFamily="34" charset="0"/>
              </a:rPr>
              <a:t>tắc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mật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kết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mạc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mắt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vàng</a:t>
            </a:r>
            <a:r>
              <a:rPr lang="vi-VN" sz="2400" dirty="0">
                <a:latin typeface="Arial" panose="020B0604020202020204" pitchFamily="34" charset="0"/>
                <a:cs typeface="Arial" panose="020B0604020202020204" pitchFamily="34" charset="0"/>
              </a:rPr>
              <a:t>, sang thương da do </a:t>
            </a:r>
            <a:r>
              <a:rPr lang="vi-VN" sz="2400" dirty="0" err="1">
                <a:latin typeface="Arial" panose="020B0604020202020204" pitchFamily="34" charset="0"/>
                <a:cs typeface="Arial" panose="020B0604020202020204" pitchFamily="34" charset="0"/>
              </a:rPr>
              <a:t>cào</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gãi</a:t>
            </a:r>
            <a:r>
              <a:rPr lang="vi-VN" sz="2400" dirty="0">
                <a:latin typeface="Arial" panose="020B0604020202020204" pitchFamily="34" charset="0"/>
                <a:cs typeface="Arial" panose="020B0604020202020204" pitchFamily="34" charset="0"/>
              </a:rPr>
              <a:t>,..</a:t>
            </a:r>
          </a:p>
          <a:p>
            <a:pPr algn="just"/>
            <a:r>
              <a:rPr lang="vi-VN" sz="2400" dirty="0" err="1">
                <a:latin typeface="Arial" panose="020B0604020202020204" pitchFamily="34" charset="0"/>
                <a:cs typeface="Arial" panose="020B0604020202020204" pitchFamily="34" charset="0"/>
              </a:rPr>
              <a:t>Túi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mật</a:t>
            </a:r>
            <a:r>
              <a:rPr lang="vi-VN" sz="2400" dirty="0">
                <a:latin typeface="Arial" panose="020B0604020202020204" pitchFamily="34" charset="0"/>
                <a:cs typeface="Arial" panose="020B0604020202020204" pitchFamily="34" charset="0"/>
              </a:rPr>
              <a:t> to </a:t>
            </a:r>
            <a:r>
              <a:rPr lang="vi-VN" sz="2400" dirty="0" err="1">
                <a:latin typeface="Arial" panose="020B0604020202020204" pitchFamily="34" charset="0"/>
                <a:cs typeface="Arial" panose="020B0604020202020204" pitchFamily="34" charset="0"/>
              </a:rPr>
              <a:t>sờ</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thấy</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và</a:t>
            </a:r>
            <a:r>
              <a:rPr lang="vi-VN" sz="2400" dirty="0">
                <a:latin typeface="Arial" panose="020B0604020202020204" pitchFamily="34" charset="0"/>
                <a:cs typeface="Arial" panose="020B0604020202020204" pitchFamily="34" charset="0"/>
              </a:rPr>
              <a:t> không đau: </a:t>
            </a:r>
            <a:r>
              <a:rPr lang="en-US" sz="2400" dirty="0">
                <a:latin typeface="Arial" panose="020B0604020202020204" pitchFamily="34" charset="0"/>
                <a:cs typeface="Arial" panose="020B0604020202020204" pitchFamily="34" charset="0"/>
              </a:rPr>
              <a:t>đ</a:t>
            </a:r>
            <a:r>
              <a:rPr lang="vi-VN" sz="2400" dirty="0" err="1">
                <a:latin typeface="Arial" panose="020B0604020202020204" pitchFamily="34" charset="0"/>
                <a:cs typeface="Arial" panose="020B0604020202020204" pitchFamily="34" charset="0"/>
              </a:rPr>
              <a:t>ịnh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luật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Courvoisier</a:t>
            </a:r>
            <a:r>
              <a:rPr lang="vi-VN" sz="2400" dirty="0">
                <a:latin typeface="Arial" panose="020B0604020202020204" pitchFamily="34" charset="0"/>
                <a:cs typeface="Arial" panose="020B0604020202020204" pitchFamily="34" charset="0"/>
              </a:rPr>
              <a:t>. </a:t>
            </a:r>
          </a:p>
          <a:p>
            <a:pPr algn="just"/>
            <a:r>
              <a:rPr lang="vi-VN" sz="2400" dirty="0" err="1">
                <a:latin typeface="Arial" panose="020B0604020202020204" pitchFamily="34" charset="0"/>
                <a:cs typeface="Arial" panose="020B0604020202020204" pitchFamily="34" charset="0"/>
              </a:rPr>
              <a:t>Triệu</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chứng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của</a:t>
            </a:r>
            <a:r>
              <a:rPr lang="vi-VN" sz="2400" dirty="0">
                <a:latin typeface="Arial" panose="020B0604020202020204" pitchFamily="34" charset="0"/>
                <a:cs typeface="Arial" panose="020B0604020202020204" pitchFamily="34" charset="0"/>
              </a:rPr>
              <a:t> di căn: </a:t>
            </a:r>
          </a:p>
          <a:p>
            <a:pPr lvl="1" algn="just"/>
            <a:r>
              <a:rPr lang="vi-VN" sz="2400" dirty="0" err="1">
                <a:latin typeface="Arial" panose="020B0604020202020204" pitchFamily="34" charset="0"/>
                <a:cs typeface="Arial" panose="020B0604020202020204" pitchFamily="34" charset="0"/>
              </a:rPr>
              <a:t>Sờ</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được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nốt</a:t>
            </a:r>
            <a:r>
              <a:rPr lang="vi-VN" sz="2400" dirty="0">
                <a:latin typeface="Arial" panose="020B0604020202020204" pitchFamily="34" charset="0"/>
                <a:cs typeface="Arial" panose="020B0604020202020204" pitchFamily="34" charset="0"/>
              </a:rPr>
              <a:t> ở gan</a:t>
            </a:r>
          </a:p>
          <a:p>
            <a:pPr lvl="1" indent="-342900">
              <a:buClr>
                <a:srgbClr val="A53010"/>
              </a:buClr>
              <a:defRPr/>
            </a:pP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Hạch</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thượng</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đòn</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Virchow</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nốt</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di căn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vùng</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quanh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rốn</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sister</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Mary</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Joseph</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a:t>
            </a:r>
            <a:r>
              <a:rPr kumimoji="0" lang="en-US"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d</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i căn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tiểu</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khung khi thăm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khám</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trực</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tràng</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mảng</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vi-VN" sz="26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Blumer</a:t>
            </a:r>
            <a:r>
              <a:rPr kumimoji="0" lang="vi-VN" sz="2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a:t>
            </a:r>
          </a:p>
          <a:p>
            <a:endParaRPr lang="en-US" dirty="0"/>
          </a:p>
        </p:txBody>
      </p:sp>
      <p:sp>
        <p:nvSpPr>
          <p:cNvPr id="4"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1089331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F71AFD31-7A7E-26DA-4333-8A1A1BB78BFE}"/>
              </a:ext>
            </a:extLst>
          </p:cNvPr>
          <p:cNvSpPr>
            <a:spLocks noGrp="1"/>
          </p:cNvSpPr>
          <p:nvPr>
            <p:ph idx="1"/>
          </p:nvPr>
        </p:nvSpPr>
        <p:spPr>
          <a:xfrm>
            <a:off x="2589211" y="1589649"/>
            <a:ext cx="9382395" cy="4881489"/>
          </a:xfrm>
        </p:spPr>
        <p:txBody>
          <a:bodyPr>
            <a:normAutofit/>
          </a:bodyPr>
          <a:lstStyle/>
          <a:p>
            <a:pPr marL="0" indent="0">
              <a:buNone/>
            </a:pPr>
            <a:r>
              <a:rPr lang="vi-VN" sz="2800" b="1">
                <a:latin typeface="Arial" panose="020B0604020202020204" pitchFamily="34" charset="0"/>
                <a:cs typeface="Arial" panose="020B0604020202020204" pitchFamily="34" charset="0"/>
              </a:rPr>
              <a:t>1.</a:t>
            </a:r>
            <a:r>
              <a:rPr lang="en-US" sz="2800" b="1">
                <a:latin typeface="Arial" panose="020B0604020202020204" pitchFamily="34" charset="0"/>
                <a:cs typeface="Arial" panose="020B0604020202020204" pitchFamily="34" charset="0"/>
              </a:rPr>
              <a:t> </a:t>
            </a:r>
            <a:r>
              <a:rPr lang="vi-VN" sz="2800" b="1">
                <a:latin typeface="Arial" panose="020B0604020202020204" pitchFamily="34" charset="0"/>
                <a:cs typeface="Arial" panose="020B0604020202020204" pitchFamily="34" charset="0"/>
              </a:rPr>
              <a:t>LÂM </a:t>
            </a:r>
            <a:r>
              <a:rPr lang="vi-VN" sz="2800" b="1" dirty="0">
                <a:latin typeface="Arial" panose="020B0604020202020204" pitchFamily="34" charset="0"/>
                <a:cs typeface="Arial" panose="020B0604020202020204" pitchFamily="34" charset="0"/>
              </a:rPr>
              <a:t>SÀNG : </a:t>
            </a:r>
          </a:p>
          <a:p>
            <a:pPr marL="0" indent="0" algn="just">
              <a:buNone/>
            </a:pPr>
            <a:r>
              <a:rPr lang="vi-VN" sz="2300" dirty="0">
                <a:latin typeface="Arial" panose="020B0604020202020204" pitchFamily="34" charset="0"/>
                <a:cs typeface="Arial" panose="020B0604020202020204" pitchFamily="34" charset="0"/>
              </a:rPr>
              <a:t>- U </a:t>
            </a:r>
            <a:r>
              <a:rPr lang="vi-VN" sz="2300" dirty="0" err="1">
                <a:latin typeface="Arial" panose="020B0604020202020204" pitchFamily="34" charset="0"/>
                <a:cs typeface="Arial" panose="020B0604020202020204" pitchFamily="34" charset="0"/>
              </a:rPr>
              <a:t>đầu</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tụy</a:t>
            </a:r>
            <a:r>
              <a:rPr lang="vi-VN" sz="2300" dirty="0">
                <a:latin typeface="Arial" panose="020B0604020202020204" pitchFamily="34" charset="0"/>
                <a:cs typeface="Arial" panose="020B0604020202020204" pitchFamily="34" charset="0"/>
              </a:rPr>
              <a:t>: đau mơ </a:t>
            </a:r>
            <a:r>
              <a:rPr lang="vi-VN" sz="2300" dirty="0" err="1">
                <a:latin typeface="Arial" panose="020B0604020202020204" pitchFamily="34" charset="0"/>
                <a:cs typeface="Arial" panose="020B0604020202020204" pitchFamily="34" charset="0"/>
              </a:rPr>
              <a:t>hồ</a:t>
            </a:r>
            <a:r>
              <a:rPr lang="vi-VN" sz="2300" dirty="0">
                <a:latin typeface="Arial" panose="020B0604020202020204" pitchFamily="34" charset="0"/>
                <a:cs typeface="Arial" panose="020B0604020202020204" pitchFamily="34" charset="0"/>
              </a:rPr>
              <a:t>, tăng </a:t>
            </a:r>
            <a:r>
              <a:rPr lang="vi-VN" sz="2300" dirty="0" err="1">
                <a:latin typeface="Arial" panose="020B0604020202020204" pitchFamily="34" charset="0"/>
                <a:cs typeface="Arial" panose="020B0604020202020204" pitchFamily="34" charset="0"/>
              </a:rPr>
              <a:t>về</a:t>
            </a:r>
            <a:r>
              <a:rPr lang="vi-VN" sz="2300" dirty="0">
                <a:latin typeface="Arial" panose="020B0604020202020204" pitchFamily="34" charset="0"/>
                <a:cs typeface="Arial" panose="020B0604020202020204" pitchFamily="34" charset="0"/>
              </a:rPr>
              <a:t> đêm </a:t>
            </a:r>
            <a:r>
              <a:rPr lang="vi-VN" sz="2300" dirty="0" err="1">
                <a:latin typeface="Arial" panose="020B0604020202020204" pitchFamily="34" charset="0"/>
                <a:cs typeface="Arial" panose="020B0604020202020204" pitchFamily="34" charset="0"/>
              </a:rPr>
              <a:t>và</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rối</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loạn</a:t>
            </a:r>
            <a:r>
              <a:rPr lang="vi-VN" sz="2300" dirty="0">
                <a:latin typeface="Arial" panose="020B0604020202020204" pitchFamily="34" charset="0"/>
                <a:cs typeface="Arial" panose="020B0604020202020204" pitchFamily="34" charset="0"/>
              </a:rPr>
              <a:t> tiêu </a:t>
            </a:r>
            <a:r>
              <a:rPr lang="vi-VN" sz="2300" dirty="0" err="1">
                <a:latin typeface="Arial" panose="020B0604020202020204" pitchFamily="34" charset="0"/>
                <a:cs typeface="Arial" panose="020B0604020202020204" pitchFamily="34" charset="0"/>
              </a:rPr>
              <a:t>hóa</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là</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biểu</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hiện</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đầu</a:t>
            </a:r>
            <a:r>
              <a:rPr lang="vi-VN" sz="2300" dirty="0">
                <a:latin typeface="Arial" panose="020B0604020202020204" pitchFamily="34" charset="0"/>
                <a:cs typeface="Arial" panose="020B0604020202020204" pitchFamily="34" charset="0"/>
              </a:rPr>
              <a:t> tiên, sau </a:t>
            </a:r>
            <a:r>
              <a:rPr lang="vi-VN" sz="2300" dirty="0" err="1">
                <a:latin typeface="Arial" panose="020B0604020202020204" pitchFamily="34" charset="0"/>
                <a:cs typeface="Arial" panose="020B0604020202020204" pitchFamily="34" charset="0"/>
              </a:rPr>
              <a:t>đó</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xuất</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hiện</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vàng</a:t>
            </a:r>
            <a:r>
              <a:rPr lang="vi-VN" sz="2300" dirty="0">
                <a:latin typeface="Arial" panose="020B0604020202020204" pitchFamily="34" charset="0"/>
                <a:cs typeface="Arial" panose="020B0604020202020204" pitchFamily="34" charset="0"/>
              </a:rPr>
              <a:t> da khi u </a:t>
            </a:r>
            <a:r>
              <a:rPr lang="vi-VN" sz="2300" dirty="0" err="1">
                <a:latin typeface="Arial" panose="020B0604020202020204" pitchFamily="34" charset="0"/>
                <a:cs typeface="Arial" panose="020B0604020202020204" pitchFamily="34" charset="0"/>
              </a:rPr>
              <a:t>lớn</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chèn</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ép</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đường</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mật</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có</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thể</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có</a:t>
            </a:r>
            <a:r>
              <a:rPr lang="vi-VN" sz="2300" dirty="0">
                <a:latin typeface="Arial" panose="020B0604020202020204" pitchFamily="34" charset="0"/>
                <a:cs typeface="Arial" panose="020B0604020202020204" pitchFamily="34" charset="0"/>
              </a:rPr>
              <a:t> HC </a:t>
            </a:r>
            <a:r>
              <a:rPr lang="vi-VN" sz="2300" dirty="0" err="1">
                <a:latin typeface="Arial" panose="020B0604020202020204" pitchFamily="34" charset="0"/>
                <a:cs typeface="Arial" panose="020B0604020202020204" pitchFamily="34" charset="0"/>
              </a:rPr>
              <a:t>tắc</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đường</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thoát</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dạ</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dày</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khám</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sờ</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thấy</a:t>
            </a:r>
            <a:r>
              <a:rPr lang="vi-VN" sz="2300" dirty="0">
                <a:latin typeface="Arial" panose="020B0604020202020204" pitchFamily="34" charset="0"/>
                <a:cs typeface="Arial" panose="020B0604020202020204" pitchFamily="34" charset="0"/>
              </a:rPr>
              <a:t> u.</a:t>
            </a:r>
          </a:p>
          <a:p>
            <a:pPr marL="0" indent="0" algn="just">
              <a:buNone/>
            </a:pPr>
            <a:r>
              <a:rPr lang="vi-VN" sz="2300" dirty="0">
                <a:latin typeface="Arial" panose="020B0604020202020204" pitchFamily="34" charset="0"/>
                <a:cs typeface="Arial" panose="020B0604020202020204" pitchFamily="34" charset="0"/>
              </a:rPr>
              <a:t>- U </a:t>
            </a:r>
            <a:r>
              <a:rPr lang="vi-VN" sz="2300" dirty="0" err="1">
                <a:latin typeface="Arial" panose="020B0604020202020204" pitchFamily="34" charset="0"/>
                <a:cs typeface="Arial" panose="020B0604020202020204" pitchFamily="34" charset="0"/>
              </a:rPr>
              <a:t>bóng</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vater</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vàng</a:t>
            </a:r>
            <a:r>
              <a:rPr lang="vi-VN" sz="2300" dirty="0">
                <a:latin typeface="Arial" panose="020B0604020202020204" pitchFamily="34" charset="0"/>
                <a:cs typeface="Arial" panose="020B0604020202020204" pitchFamily="34" charset="0"/>
              </a:rPr>
              <a:t> da </a:t>
            </a:r>
            <a:r>
              <a:rPr lang="vi-VN" sz="2300" dirty="0" err="1">
                <a:latin typeface="Arial" panose="020B0604020202020204" pitchFamily="34" charset="0"/>
                <a:cs typeface="Arial" panose="020B0604020202020204" pitchFamily="34" charset="0"/>
              </a:rPr>
              <a:t>sớm</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từng</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đợt</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tái</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phát</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đợt</a:t>
            </a:r>
            <a:r>
              <a:rPr lang="vi-VN" sz="2300" dirty="0">
                <a:latin typeface="Arial" panose="020B0604020202020204" pitchFamily="34" charset="0"/>
                <a:cs typeface="Arial" panose="020B0604020202020204" pitchFamily="34" charset="0"/>
              </a:rPr>
              <a:t> sau </a:t>
            </a:r>
            <a:r>
              <a:rPr lang="vi-VN" sz="2300" dirty="0" err="1">
                <a:latin typeface="Arial" panose="020B0604020202020204" pitchFamily="34" charset="0"/>
                <a:cs typeface="Arial" panose="020B0604020202020204" pitchFamily="34" charset="0"/>
              </a:rPr>
              <a:t>nhiều</a:t>
            </a:r>
            <a:r>
              <a:rPr lang="vi-VN" sz="2300" dirty="0">
                <a:latin typeface="Arial" panose="020B0604020202020204" pitchFamily="34" charset="0"/>
                <a:cs typeface="Arial" panose="020B0604020202020204" pitchFamily="34" charset="0"/>
              </a:rPr>
              <a:t> hơn </a:t>
            </a:r>
            <a:r>
              <a:rPr lang="vi-VN" sz="2300" dirty="0" err="1">
                <a:latin typeface="Arial" panose="020B0604020202020204" pitchFamily="34" charset="0"/>
                <a:cs typeface="Arial" panose="020B0604020202020204" pitchFamily="34" charset="0"/>
              </a:rPr>
              <a:t>đợt</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trước</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kèm</a:t>
            </a:r>
            <a:r>
              <a:rPr lang="vi-VN" sz="2300" dirty="0">
                <a:latin typeface="Arial" panose="020B0604020202020204" pitchFamily="34" charset="0"/>
                <a:cs typeface="Arial" panose="020B0604020202020204" pitchFamily="34" charset="0"/>
              </a:rPr>
              <a:t> XHTH , </a:t>
            </a:r>
            <a:r>
              <a:rPr lang="vi-VN" sz="2300" dirty="0" err="1">
                <a:latin typeface="Arial" panose="020B0604020202020204" pitchFamily="34" charset="0"/>
                <a:cs typeface="Arial" panose="020B0604020202020204" pitchFamily="34" charset="0"/>
              </a:rPr>
              <a:t>triệu</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chứng</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thiếu</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máu</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mạn</a:t>
            </a:r>
            <a:endParaRPr lang="vi-VN" sz="2300" dirty="0">
              <a:latin typeface="Arial" panose="020B0604020202020204" pitchFamily="34" charset="0"/>
              <a:cs typeface="Arial" panose="020B0604020202020204" pitchFamily="34" charset="0"/>
            </a:endParaRPr>
          </a:p>
          <a:p>
            <a:pPr marL="0" indent="0" algn="just">
              <a:buNone/>
            </a:pPr>
            <a:r>
              <a:rPr lang="vi-VN" sz="2300" dirty="0">
                <a:latin typeface="Arial" panose="020B0604020202020204" pitchFamily="34" charset="0"/>
                <a:cs typeface="Arial" panose="020B0604020202020204" pitchFamily="34" charset="0"/>
              </a:rPr>
              <a:t>- U </a:t>
            </a:r>
            <a:r>
              <a:rPr lang="vi-VN" sz="2300" dirty="0" err="1">
                <a:latin typeface="Arial" panose="020B0604020202020204" pitchFamily="34" charset="0"/>
                <a:cs typeface="Arial" panose="020B0604020202020204" pitchFamily="34" charset="0"/>
              </a:rPr>
              <a:t>đoạn</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cuối</a:t>
            </a:r>
            <a:r>
              <a:rPr lang="vi-VN" sz="2300" dirty="0">
                <a:latin typeface="Arial" panose="020B0604020202020204" pitchFamily="34" charset="0"/>
                <a:cs typeface="Arial" panose="020B0604020202020204" pitchFamily="34" charset="0"/>
              </a:rPr>
              <a:t> OMC: </a:t>
            </a:r>
            <a:r>
              <a:rPr lang="vi-VN" sz="2300" dirty="0" err="1">
                <a:latin typeface="Arial" panose="020B0604020202020204" pitchFamily="34" charset="0"/>
                <a:cs typeface="Arial" panose="020B0604020202020204" pitchFamily="34" charset="0"/>
              </a:rPr>
              <a:t>Biểu</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hiện</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đầu</a:t>
            </a:r>
            <a:r>
              <a:rPr lang="vi-VN" sz="2300" dirty="0">
                <a:latin typeface="Arial" panose="020B0604020202020204" pitchFamily="34" charset="0"/>
                <a:cs typeface="Arial" panose="020B0604020202020204" pitchFamily="34" charset="0"/>
              </a:rPr>
              <a:t> tiên </a:t>
            </a:r>
            <a:r>
              <a:rPr lang="vi-VN" sz="2300" dirty="0" err="1">
                <a:latin typeface="Arial" panose="020B0604020202020204" pitchFamily="34" charset="0"/>
                <a:cs typeface="Arial" panose="020B0604020202020204" pitchFamily="34" charset="0"/>
              </a:rPr>
              <a:t>vàng</a:t>
            </a:r>
            <a:r>
              <a:rPr lang="vi-VN" sz="2300" dirty="0">
                <a:latin typeface="Arial" panose="020B0604020202020204" pitchFamily="34" charset="0"/>
                <a:cs typeface="Arial" panose="020B0604020202020204" pitchFamily="34" charset="0"/>
              </a:rPr>
              <a:t> da, </a:t>
            </a:r>
            <a:r>
              <a:rPr lang="vi-VN" sz="2300" dirty="0" err="1">
                <a:latin typeface="Arial" panose="020B0604020202020204" pitchFamily="34" charset="0"/>
                <a:cs typeface="Arial" panose="020B0604020202020204" pitchFamily="34" charset="0"/>
              </a:rPr>
              <a:t>vàng</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mắt</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xuất</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hiện</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từ</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từ</a:t>
            </a:r>
            <a:r>
              <a:rPr lang="vi-VN" sz="2300" dirty="0">
                <a:latin typeface="Arial" panose="020B0604020202020204" pitchFamily="34" charset="0"/>
                <a:cs typeface="Arial" panose="020B0604020202020204" pitchFamily="34" charset="0"/>
              </a:rPr>
              <a:t>, không </a:t>
            </a:r>
            <a:r>
              <a:rPr lang="vi-VN" sz="2300" dirty="0" err="1">
                <a:latin typeface="Arial" panose="020B0604020202020204" pitchFamily="34" charset="0"/>
                <a:cs typeface="Arial" panose="020B0604020202020204" pitchFamily="34" charset="0"/>
              </a:rPr>
              <a:t>cảm</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giác</a:t>
            </a:r>
            <a:r>
              <a:rPr lang="vi-VN" sz="2300" dirty="0">
                <a:latin typeface="Arial" panose="020B0604020202020204" pitchFamily="34" charset="0"/>
                <a:cs typeface="Arial" panose="020B0604020202020204" pitchFamily="34" charset="0"/>
              </a:rPr>
              <a:t> đau </a:t>
            </a:r>
            <a:r>
              <a:rPr lang="vi-VN" sz="2300" dirty="0" err="1">
                <a:latin typeface="Arial" panose="020B0604020202020204" pitchFamily="34" charset="0"/>
                <a:cs typeface="Arial" panose="020B0604020202020204" pitchFamily="34" charset="0"/>
              </a:rPr>
              <a:t>Tổn</a:t>
            </a:r>
            <a:r>
              <a:rPr lang="vi-VN" sz="2300" dirty="0">
                <a:latin typeface="Arial" panose="020B0604020202020204" pitchFamily="34" charset="0"/>
                <a:cs typeface="Arial" panose="020B0604020202020204" pitchFamily="34" charset="0"/>
              </a:rPr>
              <a:t> thương </a:t>
            </a:r>
            <a:r>
              <a:rPr lang="vi-VN" sz="2300" dirty="0" err="1">
                <a:latin typeface="Arial" panose="020B0604020202020204" pitchFamily="34" charset="0"/>
                <a:cs typeface="Arial" panose="020B0604020202020204" pitchFamily="34" charset="0"/>
              </a:rPr>
              <a:t>nhỏ</a:t>
            </a:r>
            <a:r>
              <a:rPr lang="vi-VN" sz="2300" dirty="0">
                <a:latin typeface="Arial" panose="020B0604020202020204" pitchFamily="34" charset="0"/>
                <a:cs typeface="Arial" panose="020B0604020202020204" pitchFamily="34" charset="0"/>
              </a:rPr>
              <a:t> Không </a:t>
            </a:r>
            <a:r>
              <a:rPr lang="vi-VN" sz="2300" dirty="0" err="1">
                <a:latin typeface="Arial" panose="020B0604020202020204" pitchFamily="34" charset="0"/>
                <a:cs typeface="Arial" panose="020B0604020202020204" pitchFamily="34" charset="0"/>
              </a:rPr>
              <a:t>có</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triệu</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chứng</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thiếu</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máu</a:t>
            </a:r>
            <a:endParaRPr lang="vi-VN" sz="2300" dirty="0">
              <a:latin typeface="Arial" panose="020B0604020202020204" pitchFamily="34" charset="0"/>
              <a:cs typeface="Arial" panose="020B0604020202020204" pitchFamily="34" charset="0"/>
            </a:endParaRPr>
          </a:p>
          <a:p>
            <a:pPr marL="0" indent="0" algn="just">
              <a:buNone/>
            </a:pPr>
            <a:r>
              <a:rPr lang="vi-VN" sz="2300" dirty="0">
                <a:latin typeface="Arial" panose="020B0604020202020204" pitchFamily="34" charset="0"/>
                <a:cs typeface="Arial" panose="020B0604020202020204" pitchFamily="34" charset="0"/>
              </a:rPr>
              <a:t>- U </a:t>
            </a:r>
            <a:r>
              <a:rPr lang="vi-VN" sz="2300" dirty="0" err="1">
                <a:latin typeface="Arial" panose="020B0604020202020204" pitchFamily="34" charset="0"/>
                <a:cs typeface="Arial" panose="020B0604020202020204" pitchFamily="34" charset="0"/>
              </a:rPr>
              <a:t>tá</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tràng</a:t>
            </a:r>
            <a:r>
              <a:rPr lang="vi-VN" sz="2300" dirty="0">
                <a:latin typeface="Arial" panose="020B0604020202020204" pitchFamily="34" charset="0"/>
                <a:cs typeface="Arial" panose="020B0604020202020204" pitchFamily="34" charset="0"/>
              </a:rPr>
              <a:t>: gây </a:t>
            </a:r>
            <a:r>
              <a:rPr lang="vi-VN" sz="2300" dirty="0" err="1">
                <a:latin typeface="Arial" panose="020B0604020202020204" pitchFamily="34" charset="0"/>
                <a:cs typeface="Arial" panose="020B0604020202020204" pitchFamily="34" charset="0"/>
              </a:rPr>
              <a:t>vàng</a:t>
            </a:r>
            <a:r>
              <a:rPr lang="vi-VN" sz="2300" dirty="0">
                <a:latin typeface="Arial" panose="020B0604020202020204" pitchFamily="34" charset="0"/>
                <a:cs typeface="Arial" panose="020B0604020202020204" pitchFamily="34" charset="0"/>
              </a:rPr>
              <a:t> da </a:t>
            </a:r>
            <a:r>
              <a:rPr lang="vi-VN" sz="2300" dirty="0" err="1">
                <a:latin typeface="Arial" panose="020B0604020202020204" pitchFamily="34" charset="0"/>
                <a:cs typeface="Arial" panose="020B0604020202020204" pitchFamily="34" charset="0"/>
              </a:rPr>
              <a:t>thì</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thường</a:t>
            </a:r>
            <a:r>
              <a:rPr lang="vi-VN" sz="2300" dirty="0">
                <a:latin typeface="Arial" panose="020B0604020202020204" pitchFamily="34" charset="0"/>
                <a:cs typeface="Arial" panose="020B0604020202020204" pitchFamily="34" charset="0"/>
              </a:rPr>
              <a:t> u </a:t>
            </a:r>
            <a:r>
              <a:rPr lang="vi-VN" sz="2300" dirty="0" err="1">
                <a:latin typeface="Arial" panose="020B0604020202020204" pitchFamily="34" charset="0"/>
                <a:cs typeface="Arial" panose="020B0604020202020204" pitchFamily="34" charset="0"/>
              </a:rPr>
              <a:t>lớn</a:t>
            </a:r>
            <a:r>
              <a:rPr lang="vi-VN" sz="2300" dirty="0">
                <a:latin typeface="Arial" panose="020B0604020202020204" pitchFamily="34" charset="0"/>
                <a:cs typeface="Arial" panose="020B0604020202020204" pitchFamily="34" charset="0"/>
              </a:rPr>
              <a:t>, khi </a:t>
            </a:r>
            <a:r>
              <a:rPr lang="vi-VN" sz="2300" dirty="0" err="1">
                <a:latin typeface="Arial" panose="020B0604020202020204" pitchFamily="34" charset="0"/>
                <a:cs typeface="Arial" panose="020B0604020202020204" pitchFamily="34" charset="0"/>
              </a:rPr>
              <a:t>đó</a:t>
            </a:r>
            <a:r>
              <a:rPr lang="vi-VN" sz="2300" dirty="0">
                <a:latin typeface="Arial" panose="020B0604020202020204" pitchFamily="34" charset="0"/>
                <a:cs typeface="Arial" panose="020B0604020202020204" pitchFamily="34" charset="0"/>
              </a:rPr>
              <a:t> BN </a:t>
            </a:r>
            <a:r>
              <a:rPr lang="vi-VN" sz="2300" dirty="0" err="1">
                <a:latin typeface="Arial" panose="020B0604020202020204" pitchFamily="34" charset="0"/>
                <a:cs typeface="Arial" panose="020B0604020202020204" pitchFamily="34" charset="0"/>
              </a:rPr>
              <a:t>có</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biểu</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hiện</a:t>
            </a:r>
            <a:r>
              <a:rPr lang="vi-VN" sz="2300" dirty="0">
                <a:latin typeface="Arial" panose="020B0604020202020204" pitchFamily="34" charset="0"/>
                <a:cs typeface="Arial" panose="020B0604020202020204" pitchFamily="34" charset="0"/>
              </a:rPr>
              <a:t> XHTH </a:t>
            </a:r>
            <a:r>
              <a:rPr lang="vi-VN" sz="2300" dirty="0" err="1">
                <a:latin typeface="Arial" panose="020B0604020202020204" pitchFamily="34" charset="0"/>
                <a:cs typeface="Arial" panose="020B0604020202020204" pitchFamily="34" charset="0"/>
              </a:rPr>
              <a:t>thiếu</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máu</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mạn</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và</a:t>
            </a:r>
            <a:r>
              <a:rPr lang="vi-VN" sz="2300" dirty="0">
                <a:latin typeface="Arial" panose="020B0604020202020204" pitchFamily="34" charset="0"/>
                <a:cs typeface="Arial" panose="020B0604020202020204" pitchFamily="34" charset="0"/>
              </a:rPr>
              <a:t> HC </a:t>
            </a:r>
            <a:r>
              <a:rPr lang="vi-VN" sz="2300" dirty="0" err="1">
                <a:latin typeface="Arial" panose="020B0604020202020204" pitchFamily="34" charset="0"/>
                <a:cs typeface="Arial" panose="020B0604020202020204" pitchFamily="34" charset="0"/>
              </a:rPr>
              <a:t>tắc</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đường</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thoát</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đạ</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dày</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khám</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sờ</a:t>
            </a:r>
            <a:r>
              <a:rPr lang="vi-VN" sz="2300" dirty="0">
                <a:latin typeface="Arial" panose="020B0604020202020204" pitchFamily="34" charset="0"/>
                <a:cs typeface="Arial" panose="020B0604020202020204" pitchFamily="34" charset="0"/>
              </a:rPr>
              <a:t> </a:t>
            </a:r>
            <a:r>
              <a:rPr lang="vi-VN" sz="2300" dirty="0" err="1">
                <a:latin typeface="Arial" panose="020B0604020202020204" pitchFamily="34" charset="0"/>
                <a:cs typeface="Arial" panose="020B0604020202020204" pitchFamily="34" charset="0"/>
              </a:rPr>
              <a:t>thấy</a:t>
            </a:r>
            <a:r>
              <a:rPr lang="vi-VN" sz="2300" dirty="0">
                <a:latin typeface="Arial" panose="020B0604020202020204" pitchFamily="34" charset="0"/>
                <a:cs typeface="Arial" panose="020B0604020202020204" pitchFamily="34" charset="0"/>
              </a:rPr>
              <a:t> u. </a:t>
            </a:r>
          </a:p>
          <a:p>
            <a:pPr marL="0" indent="0">
              <a:buNone/>
            </a:pPr>
            <a:endParaRPr lang="en-US" dirty="0"/>
          </a:p>
        </p:txBody>
      </p:sp>
      <p:sp>
        <p:nvSpPr>
          <p:cNvPr id="4"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3582831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20375A4C-90BA-3D6E-65DC-127122DCBB84}"/>
              </a:ext>
            </a:extLst>
          </p:cNvPr>
          <p:cNvSpPr>
            <a:spLocks noGrp="1"/>
          </p:cNvSpPr>
          <p:nvPr>
            <p:ph idx="1"/>
          </p:nvPr>
        </p:nvSpPr>
        <p:spPr>
          <a:xfrm>
            <a:off x="2589212" y="1561514"/>
            <a:ext cx="8915400" cy="4349708"/>
          </a:xfrm>
        </p:spPr>
        <p:txBody>
          <a:bodyPr/>
          <a:lstStyle/>
          <a:p>
            <a:pPr marL="0" indent="0">
              <a:buNone/>
            </a:pPr>
            <a:r>
              <a:rPr lang="en-US" sz="2800" b="1">
                <a:latin typeface="Arial" panose="020B0604020202020204" pitchFamily="34" charset="0"/>
                <a:cs typeface="Arial" panose="020B0604020202020204" pitchFamily="34" charset="0"/>
              </a:rPr>
              <a:t>2. CẬN </a:t>
            </a:r>
            <a:r>
              <a:rPr lang="en-US" sz="2800" b="1" dirty="0">
                <a:latin typeface="Arial" panose="020B0604020202020204" pitchFamily="34" charset="0"/>
                <a:cs typeface="Arial" panose="020B0604020202020204" pitchFamily="34" charset="0"/>
              </a:rPr>
              <a:t>LÂM SÀNG</a:t>
            </a:r>
          </a:p>
          <a:p>
            <a:pPr marL="0" indent="0">
              <a:buNone/>
            </a:pPr>
            <a:endParaRPr lang="en-US" dirty="0"/>
          </a:p>
        </p:txBody>
      </p:sp>
      <p:grpSp>
        <p:nvGrpSpPr>
          <p:cNvPr id="6" name="Nhóm 5">
            <a:extLst>
              <a:ext uri="{FF2B5EF4-FFF2-40B4-BE49-F238E27FC236}">
                <a16:creationId xmlns:a16="http://schemas.microsoft.com/office/drawing/2014/main" id="{C17656E0-BE18-89B1-5B4D-AD9518F41F9E}"/>
              </a:ext>
            </a:extLst>
          </p:cNvPr>
          <p:cNvGrpSpPr/>
          <p:nvPr/>
        </p:nvGrpSpPr>
        <p:grpSpPr>
          <a:xfrm>
            <a:off x="829995" y="2319776"/>
            <a:ext cx="6519168" cy="4349708"/>
            <a:chOff x="516321" y="2931367"/>
            <a:chExt cx="4241349" cy="3385542"/>
          </a:xfrm>
        </p:grpSpPr>
        <p:grpSp>
          <p:nvGrpSpPr>
            <p:cNvPr id="7" name="Nhóm 6">
              <a:extLst>
                <a:ext uri="{FF2B5EF4-FFF2-40B4-BE49-F238E27FC236}">
                  <a16:creationId xmlns:a16="http://schemas.microsoft.com/office/drawing/2014/main" id="{56A38957-353C-27A7-90F5-98E8CCFEB713}"/>
                </a:ext>
              </a:extLst>
            </p:cNvPr>
            <p:cNvGrpSpPr/>
            <p:nvPr/>
          </p:nvGrpSpPr>
          <p:grpSpPr>
            <a:xfrm>
              <a:off x="516321" y="2931367"/>
              <a:ext cx="4241349" cy="3385542"/>
              <a:chOff x="756775" y="2561502"/>
              <a:chExt cx="4241349" cy="3385542"/>
            </a:xfrm>
          </p:grpSpPr>
          <p:sp>
            <p:nvSpPr>
              <p:cNvPr id="9" name="TextBox 34">
                <a:extLst>
                  <a:ext uri="{FF2B5EF4-FFF2-40B4-BE49-F238E27FC236}">
                    <a16:creationId xmlns:a16="http://schemas.microsoft.com/office/drawing/2014/main" id="{DB4E8EA8-9487-A73E-3AC1-206DD4BD1053}"/>
                  </a:ext>
                </a:extLst>
              </p:cNvPr>
              <p:cNvSpPr txBox="1"/>
              <p:nvPr/>
            </p:nvSpPr>
            <p:spPr>
              <a:xfrm>
                <a:off x="756775" y="2579239"/>
                <a:ext cx="826299" cy="826299"/>
              </a:xfrm>
              <a:prstGeom prst="ellipse">
                <a:avLst/>
              </a:prstGeom>
              <a:noFill/>
              <a:ln w="19050" cap="flat" cmpd="sng" algn="ctr">
                <a:solidFill>
                  <a:srgbClr val="FFC000"/>
                </a:solidFill>
                <a:prstDash val="solid"/>
                <a:miter lim="800000"/>
              </a:ln>
              <a:effectLst>
                <a:outerShdw blurRad="254000" dist="38100" dir="2700000" algn="tl" rotWithShape="0">
                  <a:prstClr val="black">
                    <a:alpha val="15000"/>
                  </a:prstClr>
                </a:outerShdw>
              </a:effectLst>
            </p:spPr>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10" name="TextBox 33">
                <a:extLst>
                  <a:ext uri="{FF2B5EF4-FFF2-40B4-BE49-F238E27FC236}">
                    <a16:creationId xmlns:a16="http://schemas.microsoft.com/office/drawing/2014/main" id="{FE174A46-8F3A-65F5-DF7A-AEE6AFD5AB33}"/>
                  </a:ext>
                </a:extLst>
              </p:cNvPr>
              <p:cNvSpPr txBox="1"/>
              <p:nvPr/>
            </p:nvSpPr>
            <p:spPr>
              <a:xfrm>
                <a:off x="882525" y="2704989"/>
                <a:ext cx="574800" cy="574800"/>
              </a:xfrm>
              <a:prstGeom prst="ellipse">
                <a:avLst/>
              </a:prstGeom>
              <a:gradFill>
                <a:gsLst>
                  <a:gs pos="10000">
                    <a:srgbClr val="51A7C2"/>
                  </a:gs>
                  <a:gs pos="100000">
                    <a:srgbClr val="B5F6DA"/>
                  </a:gs>
                </a:gsLst>
                <a:lin ang="2700000" scaled="0"/>
              </a:gradFill>
              <a:ln w="12700" cap="flat" cmpd="sng" algn="ctr">
                <a:noFill/>
                <a:prstDash val="solid"/>
                <a:miter lim="800000"/>
              </a:ln>
              <a:effectLst>
                <a:outerShdw blurRad="190500" dist="38100" dir="2700000" algn="tl" rotWithShape="0">
                  <a:prstClr val="black">
                    <a:alpha val="10000"/>
                  </a:prstClr>
                </a:outerShdw>
              </a:effectLst>
            </p:spPr>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11" name="Rectangle 39">
                <a:extLst>
                  <a:ext uri="{FF2B5EF4-FFF2-40B4-BE49-F238E27FC236}">
                    <a16:creationId xmlns:a16="http://schemas.microsoft.com/office/drawing/2014/main" id="{6E0632D2-9846-8BD1-E28D-0409A8AD433F}"/>
                  </a:ext>
                </a:extLst>
              </p:cNvPr>
              <p:cNvSpPr/>
              <p:nvPr/>
            </p:nvSpPr>
            <p:spPr>
              <a:xfrm>
                <a:off x="1841812" y="2561502"/>
                <a:ext cx="3156312" cy="3385542"/>
              </a:xfrm>
              <a:prstGeom prst="rect">
                <a:avLst/>
              </a:prstGeom>
            </p:spPr>
            <p:txBody>
              <a:bodyPr wrap="square" lIns="0" tIns="0" rIns="0" bIns="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sng"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Hình</a:t>
                </a:r>
                <a:r>
                  <a:rPr kumimoji="0" lang="vi-VN" sz="2000" b="0" i="0" u="sng"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sng"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ảnh</a:t>
                </a:r>
                <a:r>
                  <a:rPr kumimoji="0" lang="vi-VN" sz="2000" b="0" i="0" u="sng"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sng"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học</a:t>
                </a:r>
                <a:r>
                  <a:rPr kumimoji="0" lang="vi-VN" sz="2000" b="0" i="0" u="sng"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Siêu âm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bụng</a:t>
                </a:r>
                <a:endPar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bụng</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có</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cản</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quang</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Chụp</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mật</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tụy</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ngược</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dòng</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qua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nội</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soi (ERCP)</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Chụp</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cộng</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hưởng</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từ</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mật</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tụy</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(MRCP)</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Chụp</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đường</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mật</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xuyên gan qua da (PTC)</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Siêu âm </a:t>
                </a:r>
                <a:r>
                  <a:rPr kumimoji="0" lang="vi-VN" sz="20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nội</a:t>
                </a: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soi (EUS)</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PET/CT</a:t>
                </a:r>
              </a:p>
            </p:txBody>
          </p:sp>
        </p:grpSp>
        <p:pic>
          <p:nvPicPr>
            <p:cNvPr id="8" name="Đồ họa 7" descr="Lights On outline">
              <a:extLst>
                <a:ext uri="{FF2B5EF4-FFF2-40B4-BE49-F238E27FC236}">
                  <a16:creationId xmlns:a16="http://schemas.microsoft.com/office/drawing/2014/main" id="{8605E064-E782-2666-4ADA-F17F2DA532FC}"/>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700870" y="3133653"/>
              <a:ext cx="457200" cy="457200"/>
            </a:xfrm>
            <a:prstGeom prst="rect">
              <a:avLst/>
            </a:prstGeom>
          </p:spPr>
        </p:pic>
      </p:grpSp>
      <p:grpSp>
        <p:nvGrpSpPr>
          <p:cNvPr id="12" name="Nhóm 11">
            <a:extLst>
              <a:ext uri="{FF2B5EF4-FFF2-40B4-BE49-F238E27FC236}">
                <a16:creationId xmlns:a16="http://schemas.microsoft.com/office/drawing/2014/main" id="{CCB457A2-5A2E-1249-8D5C-2D533EA98C0D}"/>
              </a:ext>
            </a:extLst>
          </p:cNvPr>
          <p:cNvGrpSpPr/>
          <p:nvPr/>
        </p:nvGrpSpPr>
        <p:grpSpPr>
          <a:xfrm>
            <a:off x="6639667" y="1271947"/>
            <a:ext cx="5347514" cy="3275367"/>
            <a:chOff x="4885738" y="1404938"/>
            <a:chExt cx="5074252" cy="2769989"/>
          </a:xfrm>
        </p:grpSpPr>
        <p:grpSp>
          <p:nvGrpSpPr>
            <p:cNvPr id="13" name="Nhóm 12">
              <a:extLst>
                <a:ext uri="{FF2B5EF4-FFF2-40B4-BE49-F238E27FC236}">
                  <a16:creationId xmlns:a16="http://schemas.microsoft.com/office/drawing/2014/main" id="{70AC9AD0-9E59-2D85-46B6-F30EAE6FED18}"/>
                </a:ext>
              </a:extLst>
            </p:cNvPr>
            <p:cNvGrpSpPr/>
            <p:nvPr/>
          </p:nvGrpSpPr>
          <p:grpSpPr>
            <a:xfrm>
              <a:off x="4885738" y="1404938"/>
              <a:ext cx="5074252" cy="2769989"/>
              <a:chOff x="798182" y="4416446"/>
              <a:chExt cx="5074252" cy="2769989"/>
            </a:xfrm>
          </p:grpSpPr>
          <p:sp>
            <p:nvSpPr>
              <p:cNvPr id="15" name="TextBox 37">
                <a:extLst>
                  <a:ext uri="{FF2B5EF4-FFF2-40B4-BE49-F238E27FC236}">
                    <a16:creationId xmlns:a16="http://schemas.microsoft.com/office/drawing/2014/main" id="{BA9A8B47-F965-E177-8B08-497AB45516D4}"/>
                  </a:ext>
                </a:extLst>
              </p:cNvPr>
              <p:cNvSpPr txBox="1"/>
              <p:nvPr/>
            </p:nvSpPr>
            <p:spPr>
              <a:xfrm>
                <a:off x="798182" y="4447662"/>
                <a:ext cx="826299" cy="826299"/>
              </a:xfrm>
              <a:prstGeom prst="ellipse">
                <a:avLst/>
              </a:prstGeom>
              <a:noFill/>
              <a:ln w="19050" cap="flat" cmpd="sng" algn="ctr">
                <a:solidFill>
                  <a:srgbClr val="FFC000"/>
                </a:solidFill>
                <a:prstDash val="solid"/>
                <a:miter lim="800000"/>
              </a:ln>
              <a:effectLst>
                <a:outerShdw blurRad="254000" dist="38100" dir="2700000" algn="tl" rotWithShape="0">
                  <a:prstClr val="black">
                    <a:alpha val="15000"/>
                  </a:prstClr>
                </a:outerShdw>
              </a:effectLst>
            </p:spPr>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16" name="TextBox 38">
                <a:extLst>
                  <a:ext uri="{FF2B5EF4-FFF2-40B4-BE49-F238E27FC236}">
                    <a16:creationId xmlns:a16="http://schemas.microsoft.com/office/drawing/2014/main" id="{D24EC2D9-5DFE-C707-453A-683F4CD17697}"/>
                  </a:ext>
                </a:extLst>
              </p:cNvPr>
              <p:cNvSpPr txBox="1"/>
              <p:nvPr/>
            </p:nvSpPr>
            <p:spPr>
              <a:xfrm>
                <a:off x="926099" y="4573412"/>
                <a:ext cx="574800" cy="574800"/>
              </a:xfrm>
              <a:prstGeom prst="ellipse">
                <a:avLst/>
              </a:prstGeom>
              <a:gradFill>
                <a:gsLst>
                  <a:gs pos="10000">
                    <a:srgbClr val="51A7C2"/>
                  </a:gs>
                  <a:gs pos="100000">
                    <a:srgbClr val="B5F6DA"/>
                  </a:gs>
                </a:gsLst>
                <a:lin ang="2700000" scaled="0"/>
              </a:gradFill>
              <a:ln w="12700" cap="flat" cmpd="sng" algn="ctr">
                <a:noFill/>
                <a:prstDash val="solid"/>
                <a:miter lim="800000"/>
              </a:ln>
              <a:effectLst>
                <a:outerShdw blurRad="190500" dist="38100" dir="2700000" algn="tl" rotWithShape="0">
                  <a:prstClr val="black">
                    <a:alpha val="10000"/>
                  </a:prstClr>
                </a:outerShdw>
              </a:effectLst>
            </p:spPr>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17" name="Rectangle 40">
                <a:extLst>
                  <a:ext uri="{FF2B5EF4-FFF2-40B4-BE49-F238E27FC236}">
                    <a16:creationId xmlns:a16="http://schemas.microsoft.com/office/drawing/2014/main" id="{B11728CA-391A-178E-ABBB-8A8BF62640F1}"/>
                  </a:ext>
                </a:extLst>
              </p:cNvPr>
              <p:cNvSpPr/>
              <p:nvPr/>
            </p:nvSpPr>
            <p:spPr>
              <a:xfrm>
                <a:off x="1841811" y="4416446"/>
                <a:ext cx="4030623" cy="2769989"/>
              </a:xfrm>
              <a:prstGeom prst="rect">
                <a:avLst/>
              </a:prstGeom>
            </p:spPr>
            <p:txBody>
              <a:bodyPr wrap="square" lIns="0" tIns="0" rIns="0" bIns="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sng"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XN máu và sinh hóa:</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Billirubin TP/TT, ALP, AST, ALT</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Chức năng đông máu</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Đánh giá dinh dưỡng: albumin máu,pre-albumin máu, ion đồ, công thức máu</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Viêm đường mật: Bạch cầu, CRP.</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Amylase, lipase máu (nếu có đau thượng vị). </a:t>
                </a:r>
              </a:p>
            </p:txBody>
          </p:sp>
        </p:grpSp>
        <p:pic>
          <p:nvPicPr>
            <p:cNvPr id="14" name="Đồ họa 13" descr="Water outline">
              <a:extLst>
                <a:ext uri="{FF2B5EF4-FFF2-40B4-BE49-F238E27FC236}">
                  <a16:creationId xmlns:a16="http://schemas.microsoft.com/office/drawing/2014/main" id="{451ED155-0EBC-66A8-C3A8-C72E3AD2902D}"/>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4954370" y="1621188"/>
              <a:ext cx="574800" cy="456232"/>
            </a:xfrm>
            <a:prstGeom prst="rect">
              <a:avLst/>
            </a:prstGeom>
          </p:spPr>
        </p:pic>
      </p:grpSp>
      <p:grpSp>
        <p:nvGrpSpPr>
          <p:cNvPr id="18" name="Nhóm 17">
            <a:extLst>
              <a:ext uri="{FF2B5EF4-FFF2-40B4-BE49-F238E27FC236}">
                <a16:creationId xmlns:a16="http://schemas.microsoft.com/office/drawing/2014/main" id="{4AB39573-C842-6CEE-4F75-005F3417CDEE}"/>
              </a:ext>
            </a:extLst>
          </p:cNvPr>
          <p:cNvGrpSpPr/>
          <p:nvPr/>
        </p:nvGrpSpPr>
        <p:grpSpPr>
          <a:xfrm>
            <a:off x="6639667" y="4962090"/>
            <a:ext cx="5347514" cy="1201788"/>
            <a:chOff x="5590413" y="4597866"/>
            <a:chExt cx="5000229" cy="829178"/>
          </a:xfrm>
        </p:grpSpPr>
        <p:grpSp>
          <p:nvGrpSpPr>
            <p:cNvPr id="19" name="Nhóm 18">
              <a:extLst>
                <a:ext uri="{FF2B5EF4-FFF2-40B4-BE49-F238E27FC236}">
                  <a16:creationId xmlns:a16="http://schemas.microsoft.com/office/drawing/2014/main" id="{C31C87E8-A637-F17F-472F-22E16802B71D}"/>
                </a:ext>
              </a:extLst>
            </p:cNvPr>
            <p:cNvGrpSpPr/>
            <p:nvPr/>
          </p:nvGrpSpPr>
          <p:grpSpPr>
            <a:xfrm>
              <a:off x="5590413" y="4597866"/>
              <a:ext cx="5000229" cy="829178"/>
              <a:chOff x="798182" y="4447662"/>
              <a:chExt cx="5000229" cy="829178"/>
            </a:xfrm>
          </p:grpSpPr>
          <p:sp>
            <p:nvSpPr>
              <p:cNvPr id="21" name="TextBox 37">
                <a:extLst>
                  <a:ext uri="{FF2B5EF4-FFF2-40B4-BE49-F238E27FC236}">
                    <a16:creationId xmlns:a16="http://schemas.microsoft.com/office/drawing/2014/main" id="{470C1B73-819B-DA86-AFCB-774497E24DC3}"/>
                  </a:ext>
                </a:extLst>
              </p:cNvPr>
              <p:cNvSpPr txBox="1"/>
              <p:nvPr/>
            </p:nvSpPr>
            <p:spPr>
              <a:xfrm>
                <a:off x="798182" y="4447662"/>
                <a:ext cx="826299" cy="826299"/>
              </a:xfrm>
              <a:prstGeom prst="ellipse">
                <a:avLst/>
              </a:prstGeom>
              <a:noFill/>
              <a:ln w="19050" cap="flat" cmpd="sng" algn="ctr">
                <a:solidFill>
                  <a:srgbClr val="FFC000"/>
                </a:solidFill>
                <a:prstDash val="solid"/>
                <a:miter lim="800000"/>
              </a:ln>
              <a:effectLst>
                <a:outerShdw blurRad="254000" dist="38100" dir="2700000" algn="tl" rotWithShape="0">
                  <a:prstClr val="black">
                    <a:alpha val="15000"/>
                  </a:prstClr>
                </a:outerShdw>
              </a:effectLst>
            </p:spPr>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22" name="TextBox 38">
                <a:extLst>
                  <a:ext uri="{FF2B5EF4-FFF2-40B4-BE49-F238E27FC236}">
                    <a16:creationId xmlns:a16="http://schemas.microsoft.com/office/drawing/2014/main" id="{1C06FD62-502F-A74B-2D50-90A645B112F9}"/>
                  </a:ext>
                </a:extLst>
              </p:cNvPr>
              <p:cNvSpPr txBox="1"/>
              <p:nvPr/>
            </p:nvSpPr>
            <p:spPr>
              <a:xfrm>
                <a:off x="926099" y="4573412"/>
                <a:ext cx="574800" cy="574800"/>
              </a:xfrm>
              <a:prstGeom prst="ellipse">
                <a:avLst/>
              </a:prstGeom>
              <a:gradFill>
                <a:gsLst>
                  <a:gs pos="10000">
                    <a:srgbClr val="51A7C2"/>
                  </a:gs>
                  <a:gs pos="100000">
                    <a:srgbClr val="B5F6DA"/>
                  </a:gs>
                </a:gsLst>
                <a:lin ang="2700000" scaled="0"/>
              </a:gradFill>
              <a:ln w="12700" cap="flat" cmpd="sng" algn="ctr">
                <a:noFill/>
                <a:prstDash val="solid"/>
                <a:miter lim="800000"/>
              </a:ln>
              <a:effectLst>
                <a:outerShdw blurRad="190500" dist="38100" dir="2700000" algn="tl" rotWithShape="0">
                  <a:prstClr val="black">
                    <a:alpha val="10000"/>
                  </a:prstClr>
                </a:outerShdw>
              </a:effectLst>
            </p:spPr>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23" name="Rectangle 40">
                <a:extLst>
                  <a:ext uri="{FF2B5EF4-FFF2-40B4-BE49-F238E27FC236}">
                    <a16:creationId xmlns:a16="http://schemas.microsoft.com/office/drawing/2014/main" id="{AFA199B2-ABF5-75F6-ACC0-CCFFA378FC5C}"/>
                  </a:ext>
                </a:extLst>
              </p:cNvPr>
              <p:cNvSpPr/>
              <p:nvPr/>
            </p:nvSpPr>
            <p:spPr>
              <a:xfrm>
                <a:off x="1767788" y="4661287"/>
                <a:ext cx="4030623" cy="615553"/>
              </a:xfrm>
              <a:prstGeom prst="rect">
                <a:avLst/>
              </a:prstGeom>
            </p:spPr>
            <p:txBody>
              <a:bodyPr wrap="square" lIns="0" tIns="0" rIns="0" bIns="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nb-NO" sz="2000" b="0" i="0" u="sng"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Marker ung thư</a:t>
                </a:r>
                <a:r>
                  <a:rPr kumimoji="0" lang="nb-NO"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CA19-9, CEA</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20" name="Đồ họa 19" descr="Bubbles outline">
              <a:extLst>
                <a:ext uri="{FF2B5EF4-FFF2-40B4-BE49-F238E27FC236}">
                  <a16:creationId xmlns:a16="http://schemas.microsoft.com/office/drawing/2014/main" id="{BA8C048E-6BE2-6CE1-5D1F-34B5BE43360C}"/>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5752575" y="4775452"/>
              <a:ext cx="501974" cy="501974"/>
            </a:xfrm>
            <a:prstGeom prst="rect">
              <a:avLst/>
            </a:prstGeom>
          </p:spPr>
        </p:pic>
      </p:grpSp>
      <p:sp>
        <p:nvSpPr>
          <p:cNvPr id="24"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2685280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FD28674D-9F0C-8BBD-78A3-3C88CFC6BC0C}"/>
              </a:ext>
            </a:extLst>
          </p:cNvPr>
          <p:cNvSpPr>
            <a:spLocks noGrp="1"/>
          </p:cNvSpPr>
          <p:nvPr>
            <p:ph idx="1"/>
          </p:nvPr>
        </p:nvSpPr>
        <p:spPr>
          <a:xfrm>
            <a:off x="2589212" y="1561514"/>
            <a:ext cx="8915400" cy="4349708"/>
          </a:xfrm>
        </p:spPr>
        <p:txBody>
          <a:bodyPr/>
          <a:lstStyle/>
          <a:p>
            <a:pPr marL="0" indent="0">
              <a:buNone/>
            </a:pPr>
            <a:r>
              <a:rPr lang="vi-VN" sz="2800" b="1">
                <a:latin typeface="Arial" panose="020B0604020202020204" pitchFamily="34" charset="0"/>
                <a:cs typeface="Arial" panose="020B0604020202020204" pitchFamily="34" charset="0"/>
              </a:rPr>
              <a:t>2.</a:t>
            </a:r>
            <a:r>
              <a:rPr lang="en-US" sz="2800" b="1">
                <a:latin typeface="Arial" panose="020B0604020202020204" pitchFamily="34" charset="0"/>
                <a:cs typeface="Arial" panose="020B0604020202020204" pitchFamily="34" charset="0"/>
              </a:rPr>
              <a:t> </a:t>
            </a:r>
            <a:r>
              <a:rPr lang="vi-VN" sz="2800" b="1">
                <a:latin typeface="Arial" panose="020B0604020202020204" pitchFamily="34" charset="0"/>
                <a:cs typeface="Arial" panose="020B0604020202020204" pitchFamily="34" charset="0"/>
              </a:rPr>
              <a:t>CẬN </a:t>
            </a:r>
            <a:r>
              <a:rPr lang="vi-VN" sz="2800" b="1" dirty="0">
                <a:latin typeface="Arial" panose="020B0604020202020204" pitchFamily="34" charset="0"/>
                <a:cs typeface="Arial" panose="020B0604020202020204" pitchFamily="34" charset="0"/>
              </a:rPr>
              <a:t>LÂM SÀNG : MAKER CA19-9</a:t>
            </a:r>
          </a:p>
          <a:p>
            <a:pPr algn="just"/>
            <a:r>
              <a:rPr lang="vi-VN" sz="2400" dirty="0">
                <a:latin typeface="Arial" panose="020B0604020202020204" pitchFamily="34" charset="0"/>
                <a:cs typeface="Arial" panose="020B0604020202020204" pitchFamily="34" charset="0"/>
              </a:rPr>
              <a:t>Tăng trong 75% </a:t>
            </a:r>
            <a:r>
              <a:rPr lang="vi-VN" sz="2400" dirty="0" err="1">
                <a:latin typeface="Arial" panose="020B0604020202020204" pitchFamily="34" charset="0"/>
                <a:cs typeface="Arial" panose="020B0604020202020204" pitchFamily="34" charset="0"/>
              </a:rPr>
              <a:t>trường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hợp</a:t>
            </a:r>
            <a:r>
              <a:rPr lang="vi-VN" sz="2400" dirty="0">
                <a:latin typeface="Arial" panose="020B0604020202020204" pitchFamily="34" charset="0"/>
                <a:cs typeface="Arial" panose="020B0604020202020204" pitchFamily="34" charset="0"/>
              </a:rPr>
              <a:t> ung thư quanh </a:t>
            </a:r>
            <a:r>
              <a:rPr lang="vi-VN" sz="2400" dirty="0" err="1">
                <a:latin typeface="Arial" panose="020B0604020202020204" pitchFamily="34" charset="0"/>
                <a:cs typeface="Arial" panose="020B0604020202020204" pitchFamily="34" charset="0"/>
              </a:rPr>
              <a:t>bóng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Vater</a:t>
            </a:r>
            <a:r>
              <a:rPr lang="vi-VN" sz="2400" dirty="0">
                <a:latin typeface="Arial" panose="020B0604020202020204" pitchFamily="34" charset="0"/>
                <a:cs typeface="Arial" panose="020B0604020202020204" pitchFamily="34" charset="0"/>
              </a:rPr>
              <a:t>.</a:t>
            </a:r>
          </a:p>
          <a:p>
            <a:pPr algn="just"/>
            <a:r>
              <a:rPr lang="vi-VN" sz="2400" dirty="0" err="1">
                <a:latin typeface="Arial" panose="020B0604020202020204" pitchFamily="34" charset="0"/>
                <a:cs typeface="Arial" panose="020B0604020202020204" pitchFamily="34" charset="0"/>
              </a:rPr>
              <a:t>Độ</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nhạy</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và</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độ</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đặc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hiệu</a:t>
            </a:r>
            <a:r>
              <a:rPr lang="vi-VN" sz="2400" dirty="0">
                <a:latin typeface="Arial" panose="020B0604020202020204" pitchFamily="34" charset="0"/>
                <a:cs typeface="Arial" panose="020B0604020202020204" pitchFamily="34" charset="0"/>
              </a:rPr>
              <a:t> cao hơn CEA </a:t>
            </a:r>
          </a:p>
          <a:p>
            <a:pPr algn="just"/>
            <a:r>
              <a:rPr lang="vi-VN" sz="2400" dirty="0">
                <a:latin typeface="Arial" panose="020B0604020202020204" pitchFamily="34" charset="0"/>
                <a:cs typeface="Arial" panose="020B0604020202020204" pitchFamily="34" charset="0"/>
              </a:rPr>
              <a:t>CA 19–9 # 37 IU/L: Se 81%, </a:t>
            </a:r>
            <a:r>
              <a:rPr lang="vi-VN" sz="2400" dirty="0" err="1">
                <a:latin typeface="Arial" panose="020B0604020202020204" pitchFamily="34" charset="0"/>
                <a:cs typeface="Arial" panose="020B0604020202020204" pitchFamily="34" charset="0"/>
              </a:rPr>
              <a:t>Sp</a:t>
            </a:r>
            <a:r>
              <a:rPr lang="vi-VN" sz="2400" dirty="0">
                <a:latin typeface="Arial" panose="020B0604020202020204" pitchFamily="34" charset="0"/>
                <a:cs typeface="Arial" panose="020B0604020202020204" pitchFamily="34" charset="0"/>
              </a:rPr>
              <a:t> 90%, PPV 72% </a:t>
            </a:r>
          </a:p>
          <a:p>
            <a:pPr algn="just"/>
            <a:r>
              <a:rPr lang="vi-VN" sz="2400" dirty="0">
                <a:latin typeface="Arial" panose="020B0604020202020204" pitchFamily="34" charset="0"/>
                <a:cs typeface="Arial" panose="020B0604020202020204" pitchFamily="34" charset="0"/>
              </a:rPr>
              <a:t>CA 19–9 &gt; 100</a:t>
            </a:r>
            <a:r>
              <a:rPr lang="en-US" sz="2400" dirty="0">
                <a:latin typeface="Arial" panose="020B0604020202020204" pitchFamily="34" charset="0"/>
                <a:cs typeface="Arial" panose="020B0604020202020204" pitchFamily="34" charset="0"/>
              </a:rPr>
              <a:t>IU/L </a:t>
            </a:r>
            <a:r>
              <a:rPr lang="vi-VN" sz="2400" dirty="0">
                <a:latin typeface="Arial" panose="020B0604020202020204" pitchFamily="34" charset="0"/>
                <a:cs typeface="Arial" panose="020B0604020202020204" pitchFamily="34" charset="0"/>
              </a:rPr>
              <a:t>: Se 68%, </a:t>
            </a:r>
            <a:r>
              <a:rPr lang="vi-VN" sz="2400" dirty="0" err="1">
                <a:latin typeface="Arial" panose="020B0604020202020204" pitchFamily="34" charset="0"/>
                <a:cs typeface="Arial" panose="020B0604020202020204" pitchFamily="34" charset="0"/>
              </a:rPr>
              <a:t>Sp</a:t>
            </a:r>
            <a:r>
              <a:rPr lang="vi-VN" sz="2400" dirty="0">
                <a:latin typeface="Arial" panose="020B0604020202020204" pitchFamily="34" charset="0"/>
                <a:cs typeface="Arial" panose="020B0604020202020204" pitchFamily="34" charset="0"/>
              </a:rPr>
              <a:t> 98%, PPV 97%, NPV 89%</a:t>
            </a:r>
          </a:p>
          <a:p>
            <a:pPr algn="just"/>
            <a:r>
              <a:rPr lang="vi-VN" sz="2400" dirty="0">
                <a:latin typeface="Arial" panose="020B0604020202020204" pitchFamily="34" charset="0"/>
                <a:cs typeface="Arial" panose="020B0604020202020204" pitchFamily="34" charset="0"/>
              </a:rPr>
              <a:t>Tuy nhiên </a:t>
            </a:r>
            <a:r>
              <a:rPr lang="vi-VN" sz="2400" dirty="0" err="1">
                <a:latin typeface="Arial" panose="020B0604020202020204" pitchFamily="34" charset="0"/>
                <a:cs typeface="Arial" panose="020B0604020202020204" pitchFamily="34" charset="0"/>
              </a:rPr>
              <a:t>độ</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nhạy</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rất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thấp</a:t>
            </a:r>
            <a:r>
              <a:rPr lang="vi-VN" sz="2400" dirty="0">
                <a:latin typeface="Arial" panose="020B0604020202020204" pitchFamily="34" charset="0"/>
                <a:cs typeface="Arial" panose="020B0604020202020204" pitchFamily="34" charset="0"/>
              </a:rPr>
              <a:t> khi u </a:t>
            </a:r>
            <a:r>
              <a:rPr lang="vi-VN" sz="2400" dirty="0" err="1">
                <a:latin typeface="Arial" panose="020B0604020202020204" pitchFamily="34" charset="0"/>
                <a:cs typeface="Arial" panose="020B0604020202020204" pitchFamily="34" charset="0"/>
              </a:rPr>
              <a:t>nhỏ</a:t>
            </a:r>
            <a:r>
              <a:rPr lang="vi-VN" sz="2400" dirty="0">
                <a:latin typeface="Arial" panose="020B0604020202020204" pitchFamily="34" charset="0"/>
                <a:cs typeface="Arial" panose="020B0604020202020204" pitchFamily="34" charset="0"/>
              </a:rPr>
              <a:t>, giai </a:t>
            </a:r>
            <a:r>
              <a:rPr lang="vi-VN" sz="2400" dirty="0" err="1">
                <a:latin typeface="Arial" panose="020B0604020202020204" pitchFamily="34" charset="0"/>
                <a:cs typeface="Arial" panose="020B0604020202020204" pitchFamily="34" charset="0"/>
              </a:rPr>
              <a:t>đoạn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sớm</a:t>
            </a:r>
            <a:r>
              <a:rPr lang="vi-VN" sz="24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a:p>
            <a:pPr marL="0" indent="0" algn="just">
              <a:buNone/>
            </a:pPr>
            <a:r>
              <a:rPr lang="en-US" sz="2400" dirty="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=&gt; Không </a:t>
            </a:r>
            <a:r>
              <a:rPr lang="vi-VN" sz="2400" dirty="0" err="1">
                <a:latin typeface="Arial" panose="020B0604020202020204" pitchFamily="34" charset="0"/>
                <a:cs typeface="Arial" panose="020B0604020202020204" pitchFamily="34" charset="0"/>
              </a:rPr>
              <a:t>dùng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để</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tầm</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soát</a:t>
            </a:r>
            <a:endParaRPr lang="vi-VN" sz="2400" dirty="0">
              <a:latin typeface="Arial" panose="020B0604020202020204" pitchFamily="34" charset="0"/>
              <a:cs typeface="Arial" panose="020B0604020202020204" pitchFamily="34" charset="0"/>
            </a:endParaRPr>
          </a:p>
          <a:p>
            <a:pPr algn="just"/>
            <a:r>
              <a:rPr lang="vi-VN" sz="2400" dirty="0">
                <a:latin typeface="Arial" panose="020B0604020202020204" pitchFamily="34" charset="0"/>
                <a:cs typeface="Arial" panose="020B0604020202020204" pitchFamily="34" charset="0"/>
              </a:rPr>
              <a:t>Vai </a:t>
            </a:r>
            <a:r>
              <a:rPr lang="vi-VN" sz="2400" dirty="0" err="1">
                <a:latin typeface="Arial" panose="020B0604020202020204" pitchFamily="34" charset="0"/>
                <a:cs typeface="Arial" panose="020B0604020202020204" pitchFamily="34" charset="0"/>
              </a:rPr>
              <a:t>trò</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chính</a:t>
            </a:r>
            <a:r>
              <a:rPr lang="vi-VN" sz="2400" dirty="0">
                <a:latin typeface="Arial" panose="020B0604020202020204" pitchFamily="34" charset="0"/>
                <a:cs typeface="Arial" panose="020B0604020202020204" pitchFamily="34" charset="0"/>
              </a:rPr>
              <a:t>: theo </a:t>
            </a:r>
            <a:r>
              <a:rPr lang="vi-VN" sz="2400" dirty="0" err="1">
                <a:latin typeface="Arial" panose="020B0604020202020204" pitchFamily="34" charset="0"/>
                <a:cs typeface="Arial" panose="020B0604020202020204" pitchFamily="34" charset="0"/>
              </a:rPr>
              <a:t>dõi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và</a:t>
            </a:r>
            <a:r>
              <a:rPr lang="vi-VN" sz="2400" dirty="0">
                <a:latin typeface="Arial" panose="020B0604020202020204" pitchFamily="34" charset="0"/>
                <a:cs typeface="Arial" panose="020B0604020202020204" pitchFamily="34" charset="0"/>
              </a:rPr>
              <a:t> tiên </a:t>
            </a:r>
            <a:r>
              <a:rPr lang="vi-VN" sz="2400" dirty="0" err="1">
                <a:latin typeface="Arial" panose="020B0604020202020204" pitchFamily="34" charset="0"/>
                <a:cs typeface="Arial" panose="020B0604020202020204" pitchFamily="34" charset="0"/>
              </a:rPr>
              <a:t>lượng</a:t>
            </a:r>
            <a:endParaRPr lang="vi-VN" sz="2400" dirty="0">
              <a:latin typeface="Arial" panose="020B0604020202020204" pitchFamily="34" charset="0"/>
              <a:cs typeface="Arial" panose="020B0604020202020204" pitchFamily="34" charset="0"/>
            </a:endParaRPr>
          </a:p>
          <a:p>
            <a:endParaRPr lang="en-US" dirty="0"/>
          </a:p>
        </p:txBody>
      </p:sp>
      <p:sp>
        <p:nvSpPr>
          <p:cNvPr id="4" name="TextBox 1">
            <a:extLst>
              <a:ext uri="{FF2B5EF4-FFF2-40B4-BE49-F238E27FC236}">
                <a16:creationId xmlns:a16="http://schemas.microsoft.com/office/drawing/2014/main" id="{EB1AF182-B396-832E-2B7B-1BD50F27B68B}"/>
              </a:ext>
            </a:extLst>
          </p:cNvPr>
          <p:cNvSpPr txBox="1"/>
          <p:nvPr/>
        </p:nvSpPr>
        <p:spPr>
          <a:xfrm>
            <a:off x="4276578" y="6358597"/>
            <a:ext cx="7915421" cy="553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404040"/>
                </a:solidFill>
                <a:effectLst/>
                <a:uLnTx/>
                <a:uFillTx/>
              </a:rPr>
              <a:t>Phan Minh </a:t>
            </a:r>
            <a:r>
              <a:rPr kumimoji="0" lang="vi-VN" sz="1200" b="0" i="1" u="none" strike="noStrike" kern="0" cap="none" spc="0" normalizeH="0" baseline="0" noProof="0" dirty="0" err="1">
                <a:ln>
                  <a:noFill/>
                </a:ln>
                <a:solidFill>
                  <a:srgbClr val="404040"/>
                </a:solidFill>
                <a:effectLst/>
                <a:uLnTx/>
                <a:uFillTx/>
              </a:rPr>
              <a:t>Trí</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Đỗ</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Đình</a:t>
            </a:r>
            <a:r>
              <a:rPr kumimoji="0" lang="vi-VN" sz="1200" b="0" i="1" u="none" strike="noStrike" kern="0" cap="none" spc="0" normalizeH="0" baseline="0" noProof="0" dirty="0">
                <a:ln>
                  <a:noFill/>
                </a:ln>
                <a:solidFill>
                  <a:srgbClr val="404040"/>
                </a:solidFill>
                <a:effectLst/>
                <a:uLnTx/>
                <a:uFillTx/>
              </a:rPr>
              <a:t> Công, (2021), </a:t>
            </a:r>
            <a:r>
              <a:rPr kumimoji="0" lang="vi-VN" sz="1200" b="0" i="1" u="none" strike="noStrike" kern="0" cap="none" spc="0" normalizeH="0" baseline="0" noProof="0" dirty="0" err="1">
                <a:ln>
                  <a:noFill/>
                </a:ln>
                <a:solidFill>
                  <a:srgbClr val="404040"/>
                </a:solidFill>
                <a:effectLst/>
                <a:uLnTx/>
                <a:uFillTx/>
              </a:rPr>
              <a:t>Bệnh</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ngoại</a:t>
            </a:r>
            <a:r>
              <a:rPr kumimoji="0" lang="vi-VN" sz="1200" b="0" i="1" u="none" strike="noStrike" kern="0" cap="none" spc="0" normalizeH="0" baseline="0" noProof="0" dirty="0">
                <a:ln>
                  <a:noFill/>
                </a:ln>
                <a:solidFill>
                  <a:srgbClr val="404040"/>
                </a:solidFill>
                <a:effectLst/>
                <a:uLnTx/>
                <a:uFillTx/>
              </a:rPr>
              <a:t> khoa tiêu </a:t>
            </a:r>
            <a:r>
              <a:rPr kumimoji="0" lang="vi-VN" sz="1200" b="0" i="1" u="none" strike="noStrike" kern="0" cap="none" spc="0" normalizeH="0" baseline="0" noProof="0" dirty="0" err="1">
                <a:ln>
                  <a:noFill/>
                </a:ln>
                <a:solidFill>
                  <a:srgbClr val="404040"/>
                </a:solidFill>
                <a:effectLst/>
                <a:uLnTx/>
                <a:uFillTx/>
              </a:rPr>
              <a:t>hoá</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Trường</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Đại</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Y </a:t>
            </a:r>
            <a:r>
              <a:rPr kumimoji="0" lang="vi-VN" sz="1200" b="0" i="1" u="none" strike="noStrike" kern="0" cap="none" spc="0" normalizeH="0" baseline="0" noProof="0" dirty="0" err="1">
                <a:ln>
                  <a:noFill/>
                </a:ln>
                <a:solidFill>
                  <a:srgbClr val="404040"/>
                </a:solidFill>
                <a:effectLst/>
                <a:uLnTx/>
                <a:uFillTx/>
              </a:rPr>
              <a:t>dược</a:t>
            </a:r>
            <a:r>
              <a:rPr kumimoji="0" lang="vi-VN" sz="1200" b="0" i="1" u="none" strike="noStrike" kern="0" cap="none" spc="0" normalizeH="0" baseline="0" noProof="0" dirty="0">
                <a:ln>
                  <a:noFill/>
                </a:ln>
                <a:solidFill>
                  <a:srgbClr val="404040"/>
                </a:solidFill>
                <a:effectLst/>
                <a:uLnTx/>
                <a:uFillTx/>
              </a:rPr>
              <a:t> TPHCM, </a:t>
            </a:r>
            <a:r>
              <a:rPr kumimoji="0" lang="vi-VN" sz="1200" b="0" i="1" u="none" strike="noStrike" kern="0" cap="none" spc="0" normalizeH="0" baseline="0" noProof="0" dirty="0" err="1">
                <a:ln>
                  <a:noFill/>
                </a:ln>
                <a:solidFill>
                  <a:srgbClr val="404040"/>
                </a:solidFill>
                <a:effectLst/>
                <a:uLnTx/>
                <a:uFillTx/>
              </a:rPr>
              <a:t>tr</a:t>
            </a:r>
            <a:r>
              <a:rPr kumimoji="0" lang="vi-VN" sz="1200" b="0" i="1" u="none" strike="noStrike" kern="0" cap="none" spc="0" normalizeH="0" baseline="0" noProof="0" dirty="0">
                <a:ln>
                  <a:noFill/>
                </a:ln>
                <a:solidFill>
                  <a:srgbClr val="404040"/>
                </a:solidFill>
                <a:effectLst/>
                <a:uLnTx/>
                <a:uFillTx/>
              </a:rPr>
              <a:t>. </a:t>
            </a:r>
            <a:r>
              <a:rPr kumimoji="0" lang="en-US" sz="1200" b="0" i="1" u="none" strike="noStrike" kern="0" cap="none" spc="0" normalizeH="0" baseline="0" noProof="0" dirty="0">
                <a:ln>
                  <a:noFill/>
                </a:ln>
                <a:solidFill>
                  <a:srgbClr val="404040"/>
                </a:solidFill>
                <a:effectLst/>
                <a:uLnTx/>
                <a:uFillTx/>
                <a:latin typeface="Gill Sans MT" panose="020B0502020104020203"/>
              </a:rPr>
              <a:t>321-330</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panose="020B0502020104020203"/>
            </a:endParaRPr>
          </a:p>
        </p:txBody>
      </p:sp>
      <p:sp>
        <p:nvSpPr>
          <p:cNvPr id="5"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2598664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FB77164C-A813-17D1-95A4-B733E7E8FDF9}"/>
              </a:ext>
            </a:extLst>
          </p:cNvPr>
          <p:cNvSpPr>
            <a:spLocks noGrp="1"/>
          </p:cNvSpPr>
          <p:nvPr>
            <p:ph idx="1"/>
          </p:nvPr>
        </p:nvSpPr>
        <p:spPr>
          <a:xfrm>
            <a:off x="2589212" y="1645920"/>
            <a:ext cx="8915400" cy="4867422"/>
          </a:xfrm>
        </p:spPr>
        <p:txBody>
          <a:bodyPr>
            <a:normAutofit lnSpcReduction="1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2. CẬN LÂM SÀNG: </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SINH HÓA</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*Khi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có</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tình</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trạng</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vàng</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da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tắc</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mật</a:t>
            </a:r>
            <a:r>
              <a:rPr lang="en-US" sz="2400" dirty="0">
                <a:solidFill>
                  <a:prstClr val="black"/>
                </a:solidFill>
                <a:latin typeface="Arial" panose="020B0604020202020204" pitchFamily="34" charset="0"/>
                <a:cs typeface="Arial" panose="020B0604020202020204" pitchFamily="34" charset="0"/>
              </a:rPr>
              <a:t> </a:t>
            </a:r>
            <a:endPar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Arial" panose="020B0604020202020204" pitchFamily="34" charset="0"/>
                <a:cs typeface="Arial" panose="020B0604020202020204" pitchFamily="34" charset="0"/>
              </a:rPr>
              <a:t>  -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Bilirubin</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TP tăng ưu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thế</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TT</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ALP tăng</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AST, ALT</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lang="en-US" sz="2400" dirty="0">
                <a:solidFill>
                  <a:prstClr val="black"/>
                </a:solidFill>
                <a:latin typeface="Arial" panose="020B0604020202020204" pitchFamily="34" charset="0"/>
                <a:cs typeface="Arial" panose="020B0604020202020204" pitchFamily="34" charset="0"/>
              </a:rPr>
              <a:t>t</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ăng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nhẹ</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trung</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bình</a:t>
            </a:r>
            <a:endPar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Trở</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về</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gần</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bình</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thường</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sau khi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giải</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quyết</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tắc</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mật</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hiệu</a:t>
            </a:r>
            <a:r>
              <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quả</a:t>
            </a:r>
            <a:endParaRPr kumimoji="0" lang="vi-VN"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Tắc</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mật</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lâu</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ngày</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just" defTabSz="914400" rtl="0" eaLnBrk="1" fontAlgn="auto" latinLnBrk="0" hangingPunct="1">
              <a:lnSpc>
                <a:spcPct val="90000"/>
              </a:lnSpc>
              <a:spcBef>
                <a:spcPts val="1000"/>
              </a:spcBef>
              <a:spcAft>
                <a:spcPts val="0"/>
              </a:spcAft>
              <a:buClrTx/>
              <a:buSz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Kém</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hấp</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thu</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vitamin K =&gt; PT, INR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kéo</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dài</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90000"/>
              </a:lnSpc>
              <a:spcBef>
                <a:spcPts val="1000"/>
              </a:spcBef>
              <a:spcAft>
                <a:spcPts val="0"/>
              </a:spcAft>
              <a:buClrTx/>
              <a:buSz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Suy</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dinh</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dưỡng</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=&gt;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Giảm</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pre-</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abulmin</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albumin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máu</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K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quanh</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bóng</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vater</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xâm</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lấn</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vào</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tá</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tràng</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gây</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chảy</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máu</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=&gt; CTM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biểu</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hiện</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thiếu</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máu</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đẳng</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sắc</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đẳng</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bào</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indent="0">
              <a:buNone/>
            </a:pPr>
            <a:endParaRPr lang="en-US" dirty="0"/>
          </a:p>
        </p:txBody>
      </p:sp>
      <p:sp>
        <p:nvSpPr>
          <p:cNvPr id="4" name="TextBox 1">
            <a:extLst>
              <a:ext uri="{FF2B5EF4-FFF2-40B4-BE49-F238E27FC236}">
                <a16:creationId xmlns:a16="http://schemas.microsoft.com/office/drawing/2014/main" id="{DDC37203-D653-A940-6818-DAA8D24CAF79}"/>
              </a:ext>
            </a:extLst>
          </p:cNvPr>
          <p:cNvSpPr txBox="1"/>
          <p:nvPr/>
        </p:nvSpPr>
        <p:spPr>
          <a:xfrm>
            <a:off x="4262510" y="6513342"/>
            <a:ext cx="7929489" cy="46166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000000"/>
                </a:solidFill>
                <a:effectLst/>
                <a:uLnTx/>
                <a:uFillTx/>
              </a:rPr>
              <a:t>Phan Minh </a:t>
            </a:r>
            <a:r>
              <a:rPr kumimoji="0" lang="vi-VN" sz="1200" b="0" i="1" u="none" strike="noStrike" kern="0" cap="none" spc="0" normalizeH="0" baseline="0" noProof="0" dirty="0" err="1">
                <a:ln>
                  <a:noFill/>
                </a:ln>
                <a:solidFill>
                  <a:srgbClr val="000000"/>
                </a:solidFill>
                <a:effectLst/>
                <a:uLnTx/>
                <a:uFillTx/>
              </a:rPr>
              <a:t>Trí</a:t>
            </a:r>
            <a:r>
              <a:rPr kumimoji="0" lang="vi-VN" sz="1200" b="0" i="1" u="none" strike="noStrike" kern="0" cap="none" spc="0" normalizeH="0" baseline="0" noProof="0" dirty="0">
                <a:ln>
                  <a:noFill/>
                </a:ln>
                <a:solidFill>
                  <a:srgbClr val="000000"/>
                </a:solidFill>
                <a:effectLst/>
                <a:uLnTx/>
                <a:uFillTx/>
              </a:rPr>
              <a:t>, </a:t>
            </a:r>
            <a:r>
              <a:rPr kumimoji="0" lang="vi-VN" sz="1200" b="0" i="1" u="none" strike="noStrike" kern="0" cap="none" spc="0" normalizeH="0" baseline="0" noProof="0" dirty="0" err="1">
                <a:ln>
                  <a:noFill/>
                </a:ln>
                <a:solidFill>
                  <a:srgbClr val="000000"/>
                </a:solidFill>
                <a:effectLst/>
                <a:uLnTx/>
                <a:uFillTx/>
              </a:rPr>
              <a:t>Đỗ</a:t>
            </a:r>
            <a:r>
              <a:rPr kumimoji="0" lang="vi-VN" sz="1200" b="0" i="1" u="none" strike="noStrike" kern="0" cap="none" spc="0" normalizeH="0" baseline="0" noProof="0" dirty="0">
                <a:ln>
                  <a:noFill/>
                </a:ln>
                <a:solidFill>
                  <a:srgbClr val="000000"/>
                </a:solidFill>
                <a:effectLst/>
                <a:uLnTx/>
                <a:uFillTx/>
              </a:rPr>
              <a:t> </a:t>
            </a:r>
            <a:r>
              <a:rPr kumimoji="0" lang="vi-VN" sz="1200" b="0" i="1" u="none" strike="noStrike" kern="0" cap="none" spc="0" normalizeH="0" baseline="0" noProof="0" dirty="0" err="1">
                <a:ln>
                  <a:noFill/>
                </a:ln>
                <a:solidFill>
                  <a:srgbClr val="000000"/>
                </a:solidFill>
                <a:effectLst/>
                <a:uLnTx/>
                <a:uFillTx/>
              </a:rPr>
              <a:t>Đình</a:t>
            </a:r>
            <a:r>
              <a:rPr kumimoji="0" lang="vi-VN" sz="1200" b="0" i="1" u="none" strike="noStrike" kern="0" cap="none" spc="0" normalizeH="0" baseline="0" noProof="0" dirty="0">
                <a:ln>
                  <a:noFill/>
                </a:ln>
                <a:solidFill>
                  <a:srgbClr val="000000"/>
                </a:solidFill>
                <a:effectLst/>
                <a:uLnTx/>
                <a:uFillTx/>
              </a:rPr>
              <a:t> Công, (2021), </a:t>
            </a:r>
            <a:r>
              <a:rPr kumimoji="0" lang="vi-VN" sz="1200" b="0" i="1" u="none" strike="noStrike" kern="0" cap="none" spc="0" normalizeH="0" baseline="0" noProof="0" dirty="0" err="1">
                <a:ln>
                  <a:noFill/>
                </a:ln>
                <a:solidFill>
                  <a:srgbClr val="000000"/>
                </a:solidFill>
                <a:effectLst/>
                <a:uLnTx/>
                <a:uFillTx/>
              </a:rPr>
              <a:t>Bệnh</a:t>
            </a:r>
            <a:r>
              <a:rPr kumimoji="0" lang="vi-VN" sz="1200" b="0" i="1" u="none" strike="noStrike" kern="0" cap="none" spc="0" normalizeH="0" baseline="0" noProof="0" dirty="0">
                <a:ln>
                  <a:noFill/>
                </a:ln>
                <a:solidFill>
                  <a:srgbClr val="000000"/>
                </a:solidFill>
                <a:effectLst/>
                <a:uLnTx/>
                <a:uFillTx/>
              </a:rPr>
              <a:t> </a:t>
            </a:r>
            <a:r>
              <a:rPr kumimoji="0" lang="vi-VN" sz="1200" b="0" i="1" u="none" strike="noStrike" kern="0" cap="none" spc="0" normalizeH="0" baseline="0" noProof="0" dirty="0" err="1">
                <a:ln>
                  <a:noFill/>
                </a:ln>
                <a:solidFill>
                  <a:srgbClr val="000000"/>
                </a:solidFill>
                <a:effectLst/>
                <a:uLnTx/>
                <a:uFillTx/>
              </a:rPr>
              <a:t>học</a:t>
            </a:r>
            <a:r>
              <a:rPr kumimoji="0" lang="vi-VN" sz="1200" b="0" i="1" u="none" strike="noStrike" kern="0" cap="none" spc="0" normalizeH="0" baseline="0" noProof="0" dirty="0">
                <a:ln>
                  <a:noFill/>
                </a:ln>
                <a:solidFill>
                  <a:srgbClr val="000000"/>
                </a:solidFill>
                <a:effectLst/>
                <a:uLnTx/>
                <a:uFillTx/>
              </a:rPr>
              <a:t> </a:t>
            </a:r>
            <a:r>
              <a:rPr kumimoji="0" lang="vi-VN" sz="1200" b="0" i="1" u="none" strike="noStrike" kern="0" cap="none" spc="0" normalizeH="0" baseline="0" noProof="0" dirty="0" err="1">
                <a:ln>
                  <a:noFill/>
                </a:ln>
                <a:solidFill>
                  <a:srgbClr val="000000"/>
                </a:solidFill>
                <a:effectLst/>
                <a:uLnTx/>
                <a:uFillTx/>
              </a:rPr>
              <a:t>ngoại</a:t>
            </a:r>
            <a:r>
              <a:rPr kumimoji="0" lang="vi-VN" sz="1200" b="0" i="1" u="none" strike="noStrike" kern="0" cap="none" spc="0" normalizeH="0" baseline="0" noProof="0" dirty="0">
                <a:ln>
                  <a:noFill/>
                </a:ln>
                <a:solidFill>
                  <a:srgbClr val="000000"/>
                </a:solidFill>
                <a:effectLst/>
                <a:uLnTx/>
                <a:uFillTx/>
              </a:rPr>
              <a:t> khoa tiêu </a:t>
            </a:r>
            <a:r>
              <a:rPr kumimoji="0" lang="vi-VN" sz="1200" b="0" i="1" u="none" strike="noStrike" kern="0" cap="none" spc="0" normalizeH="0" baseline="0" noProof="0" dirty="0" err="1">
                <a:ln>
                  <a:noFill/>
                </a:ln>
                <a:solidFill>
                  <a:srgbClr val="000000"/>
                </a:solidFill>
                <a:effectLst/>
                <a:uLnTx/>
                <a:uFillTx/>
              </a:rPr>
              <a:t>hoá</a:t>
            </a:r>
            <a:r>
              <a:rPr kumimoji="0" lang="vi-VN" sz="1200" b="0" i="1" u="none" strike="noStrike" kern="0" cap="none" spc="0" normalizeH="0" baseline="0" noProof="0" dirty="0">
                <a:ln>
                  <a:noFill/>
                </a:ln>
                <a:solidFill>
                  <a:srgbClr val="000000"/>
                </a:solidFill>
                <a:effectLst/>
                <a:uLnTx/>
                <a:uFillTx/>
              </a:rPr>
              <a:t>, </a:t>
            </a:r>
            <a:r>
              <a:rPr kumimoji="0" lang="vi-VN" sz="1200" b="0" i="1" u="none" strike="noStrike" kern="0" cap="none" spc="0" normalizeH="0" baseline="0" noProof="0" dirty="0" err="1">
                <a:ln>
                  <a:noFill/>
                </a:ln>
                <a:solidFill>
                  <a:srgbClr val="000000"/>
                </a:solidFill>
                <a:effectLst/>
                <a:uLnTx/>
                <a:uFillTx/>
              </a:rPr>
              <a:t>Trường</a:t>
            </a:r>
            <a:r>
              <a:rPr kumimoji="0" lang="vi-VN" sz="1200" b="0" i="1" u="none" strike="noStrike" kern="0" cap="none" spc="0" normalizeH="0" baseline="0" noProof="0" dirty="0">
                <a:ln>
                  <a:noFill/>
                </a:ln>
                <a:solidFill>
                  <a:srgbClr val="000000"/>
                </a:solidFill>
                <a:effectLst/>
                <a:uLnTx/>
                <a:uFillTx/>
              </a:rPr>
              <a:t> </a:t>
            </a:r>
            <a:r>
              <a:rPr kumimoji="0" lang="vi-VN" sz="1200" b="0" i="1" u="none" strike="noStrike" kern="0" cap="none" spc="0" normalizeH="0" baseline="0" noProof="0" dirty="0" err="1">
                <a:ln>
                  <a:noFill/>
                </a:ln>
                <a:solidFill>
                  <a:srgbClr val="000000"/>
                </a:solidFill>
                <a:effectLst/>
                <a:uLnTx/>
                <a:uFillTx/>
              </a:rPr>
              <a:t>Đại</a:t>
            </a:r>
            <a:r>
              <a:rPr kumimoji="0" lang="vi-VN" sz="1200" b="0" i="1" u="none" strike="noStrike" kern="0" cap="none" spc="0" normalizeH="0" baseline="0" noProof="0" dirty="0">
                <a:ln>
                  <a:noFill/>
                </a:ln>
                <a:solidFill>
                  <a:srgbClr val="000000"/>
                </a:solidFill>
                <a:effectLst/>
                <a:uLnTx/>
                <a:uFillTx/>
              </a:rPr>
              <a:t> </a:t>
            </a:r>
            <a:r>
              <a:rPr kumimoji="0" lang="vi-VN" sz="1200" b="0" i="1" u="none" strike="noStrike" kern="0" cap="none" spc="0" normalizeH="0" baseline="0" noProof="0" dirty="0" err="1">
                <a:ln>
                  <a:noFill/>
                </a:ln>
                <a:solidFill>
                  <a:srgbClr val="000000"/>
                </a:solidFill>
                <a:effectLst/>
                <a:uLnTx/>
                <a:uFillTx/>
              </a:rPr>
              <a:t>học</a:t>
            </a:r>
            <a:r>
              <a:rPr kumimoji="0" lang="vi-VN" sz="1200" b="0" i="1" u="none" strike="noStrike" kern="0" cap="none" spc="0" normalizeH="0" baseline="0" noProof="0" dirty="0">
                <a:ln>
                  <a:noFill/>
                </a:ln>
                <a:solidFill>
                  <a:srgbClr val="000000"/>
                </a:solidFill>
                <a:effectLst/>
                <a:uLnTx/>
                <a:uFillTx/>
              </a:rPr>
              <a:t> Y </a:t>
            </a:r>
            <a:r>
              <a:rPr kumimoji="0" lang="vi-VN" sz="1200" b="0" i="1" u="none" strike="noStrike" kern="0" cap="none" spc="0" normalizeH="0" baseline="0" noProof="0" dirty="0" err="1">
                <a:ln>
                  <a:noFill/>
                </a:ln>
                <a:solidFill>
                  <a:srgbClr val="000000"/>
                </a:solidFill>
                <a:effectLst/>
                <a:uLnTx/>
                <a:uFillTx/>
              </a:rPr>
              <a:t>dược</a:t>
            </a:r>
            <a:r>
              <a:rPr kumimoji="0" lang="vi-VN" sz="1200" b="0" i="1" u="none" strike="noStrike" kern="0" cap="none" spc="0" normalizeH="0" baseline="0" noProof="0" dirty="0">
                <a:ln>
                  <a:noFill/>
                </a:ln>
                <a:solidFill>
                  <a:srgbClr val="000000"/>
                </a:solidFill>
                <a:effectLst/>
                <a:uLnTx/>
                <a:uFillTx/>
              </a:rPr>
              <a:t> TPHCM, </a:t>
            </a:r>
            <a:r>
              <a:rPr kumimoji="0" lang="vi-VN" sz="1200" b="0" i="1" u="none" strike="noStrike" kern="0" cap="none" spc="0" normalizeH="0" baseline="0" noProof="0" dirty="0" err="1">
                <a:ln>
                  <a:noFill/>
                </a:ln>
                <a:solidFill>
                  <a:srgbClr val="000000"/>
                </a:solidFill>
                <a:effectLst/>
                <a:uLnTx/>
                <a:uFillTx/>
              </a:rPr>
              <a:t>tr</a:t>
            </a:r>
            <a:r>
              <a:rPr kumimoji="0" lang="vi-VN" sz="1200" b="0" i="1" u="none" strike="noStrike" kern="0" cap="none" spc="0" normalizeH="0" baseline="0" noProof="0" dirty="0">
                <a:ln>
                  <a:noFill/>
                </a:ln>
                <a:solidFill>
                  <a:srgbClr val="000000"/>
                </a:solidFill>
                <a:effectLst/>
                <a:uLnTx/>
                <a:uFillTx/>
              </a:rPr>
              <a:t>. 321-330</a:t>
            </a:r>
            <a:endParaRPr kumimoji="0" lang="en-US" sz="1200" b="0" i="1" u="none" strike="noStrike" kern="0" cap="none" spc="0" normalizeH="0" baseline="0" noProof="0" dirty="0">
              <a:ln>
                <a:noFill/>
              </a:ln>
              <a:solidFill>
                <a:srgbClr val="000000"/>
              </a:solidFill>
              <a:effectLst/>
              <a:uLnTx/>
              <a:uFillTx/>
              <a:latin typeface="Gill Sans MT" panose="020B0502020104020203"/>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vi-VN" sz="1200" b="0" i="1" u="none" strike="noStrike" kern="0" cap="none" spc="0" normalizeH="0" baseline="0" noProof="0" dirty="0">
              <a:ln>
                <a:noFill/>
              </a:ln>
              <a:solidFill>
                <a:srgbClr val="000000"/>
              </a:solidFill>
              <a:effectLst/>
              <a:uLnTx/>
              <a:uFillTx/>
            </a:endParaRPr>
          </a:p>
        </p:txBody>
      </p:sp>
      <p:sp>
        <p:nvSpPr>
          <p:cNvPr id="5"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378992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06A43D7F-95A8-8BEE-E6A2-E6D4459CCD48}"/>
              </a:ext>
            </a:extLst>
          </p:cNvPr>
          <p:cNvSpPr>
            <a:spLocks noGrp="1"/>
          </p:cNvSpPr>
          <p:nvPr>
            <p:ph idx="1"/>
          </p:nvPr>
        </p:nvSpPr>
        <p:spPr>
          <a:xfrm>
            <a:off x="2589213" y="1561514"/>
            <a:ext cx="6460974" cy="5001518"/>
          </a:xfrm>
        </p:spPr>
        <p:txBody>
          <a:bodyPr/>
          <a:lstStyle/>
          <a:p>
            <a:pPr marL="0" indent="0">
              <a:buNone/>
            </a:pPr>
            <a:r>
              <a:rPr lang="vi-VN" sz="2800" b="1">
                <a:latin typeface="Arial" panose="020B0604020202020204" pitchFamily="34" charset="0"/>
                <a:cs typeface="Arial" panose="020B0604020202020204" pitchFamily="34" charset="0"/>
              </a:rPr>
              <a:t>2.</a:t>
            </a:r>
            <a:r>
              <a:rPr lang="en-US" sz="2800" b="1">
                <a:latin typeface="Arial" panose="020B0604020202020204" pitchFamily="34" charset="0"/>
                <a:cs typeface="Arial" panose="020B0604020202020204" pitchFamily="34" charset="0"/>
              </a:rPr>
              <a:t> </a:t>
            </a:r>
            <a:r>
              <a:rPr lang="vi-VN" sz="2800" b="1">
                <a:latin typeface="Arial" panose="020B0604020202020204" pitchFamily="34" charset="0"/>
                <a:cs typeface="Arial" panose="020B0604020202020204" pitchFamily="34" charset="0"/>
              </a:rPr>
              <a:t>CẬN </a:t>
            </a:r>
            <a:r>
              <a:rPr lang="vi-VN" sz="2800" b="1" dirty="0">
                <a:latin typeface="Arial" panose="020B0604020202020204" pitchFamily="34" charset="0"/>
                <a:cs typeface="Arial" panose="020B0604020202020204" pitchFamily="34" charset="0"/>
              </a:rPr>
              <a:t>LÂM SÀNG : HÌNH ẢNH HỌC</a:t>
            </a:r>
          </a:p>
          <a:p>
            <a:pPr marL="0" indent="0" algn="ctr">
              <a:buNone/>
            </a:pPr>
            <a:r>
              <a:rPr lang="vi-VN" sz="2600" dirty="0">
                <a:latin typeface="Arial" panose="020B0604020202020204" pitchFamily="34" charset="0"/>
                <a:cs typeface="Arial" panose="020B0604020202020204" pitchFamily="34" charset="0"/>
              </a:rPr>
              <a:t>SIÊU ÂM BỤNG</a:t>
            </a:r>
          </a:p>
          <a:p>
            <a:pPr algn="just"/>
            <a:r>
              <a:rPr lang="vi-VN" sz="1900" dirty="0" err="1">
                <a:latin typeface="Arial" panose="020B0604020202020204" pitchFamily="34" charset="0"/>
                <a:cs typeface="Arial" panose="020B0604020202020204" pitchFamily="34" charset="0"/>
              </a:rPr>
              <a:t>Độ</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nhạy</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khoảng</a:t>
            </a:r>
            <a:r>
              <a:rPr lang="vi-VN" sz="1900" dirty="0">
                <a:latin typeface="Arial" panose="020B0604020202020204" pitchFamily="34" charset="0"/>
                <a:cs typeface="Arial" panose="020B0604020202020204" pitchFamily="34" charset="0"/>
              </a:rPr>
              <a:t> 25% trong </a:t>
            </a:r>
            <a:r>
              <a:rPr lang="vi-VN" sz="1900" dirty="0" err="1">
                <a:latin typeface="Arial" panose="020B0604020202020204" pitchFamily="34" charset="0"/>
                <a:cs typeface="Arial" panose="020B0604020202020204" pitchFamily="34" charset="0"/>
              </a:rPr>
              <a:t>phát</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hiện</a:t>
            </a:r>
            <a:r>
              <a:rPr lang="vi-VN" sz="1900" dirty="0">
                <a:latin typeface="Arial" panose="020B0604020202020204" pitchFamily="34" charset="0"/>
                <a:cs typeface="Arial" panose="020B0604020202020204" pitchFamily="34" charset="0"/>
              </a:rPr>
              <a:t> U quanh </a:t>
            </a:r>
            <a:r>
              <a:rPr lang="vi-VN" sz="1900" dirty="0" err="1">
                <a:latin typeface="Arial" panose="020B0604020202020204" pitchFamily="34" charset="0"/>
                <a:cs typeface="Arial" panose="020B0604020202020204" pitchFamily="34" charset="0"/>
              </a:rPr>
              <a:t>bóng</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Vater</a:t>
            </a:r>
            <a:endParaRPr lang="vi-VN" sz="1900" dirty="0">
              <a:latin typeface="Arial" panose="020B0604020202020204" pitchFamily="34" charset="0"/>
              <a:cs typeface="Arial" panose="020B0604020202020204" pitchFamily="34" charset="0"/>
            </a:endParaRPr>
          </a:p>
          <a:p>
            <a:pPr algn="just"/>
            <a:r>
              <a:rPr lang="vi-VN" sz="1900" dirty="0" err="1">
                <a:latin typeface="Arial" panose="020B0604020202020204" pitchFamily="34" charset="0"/>
                <a:cs typeface="Arial" panose="020B0604020202020204" pitchFamily="34" charset="0"/>
              </a:rPr>
              <a:t>Độ</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nhạy</a:t>
            </a:r>
            <a:r>
              <a:rPr lang="vi-VN" sz="1900" dirty="0">
                <a:latin typeface="Arial" panose="020B0604020202020204" pitchFamily="34" charset="0"/>
                <a:cs typeface="Arial" panose="020B0604020202020204" pitchFamily="34" charset="0"/>
              </a:rPr>
              <a:t> cao hơn </a:t>
            </a:r>
            <a:r>
              <a:rPr lang="vi-VN" sz="1900" dirty="0" err="1">
                <a:latin typeface="Arial" panose="020B0604020202020204" pitchFamily="34" charset="0"/>
                <a:cs typeface="Arial" panose="020B0604020202020204" pitchFamily="34" charset="0"/>
              </a:rPr>
              <a:t>với</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các</a:t>
            </a:r>
            <a:r>
              <a:rPr lang="vi-VN" sz="1900" dirty="0">
                <a:latin typeface="Arial" panose="020B0604020202020204" pitchFamily="34" charset="0"/>
                <a:cs typeface="Arial" panose="020B0604020202020204" pitchFamily="34" charset="0"/>
              </a:rPr>
              <a:t> u </a:t>
            </a:r>
            <a:r>
              <a:rPr lang="vi-VN" sz="1900" dirty="0" err="1">
                <a:latin typeface="Arial" panose="020B0604020202020204" pitchFamily="34" charset="0"/>
                <a:cs typeface="Arial" panose="020B0604020202020204" pitchFamily="34" charset="0"/>
              </a:rPr>
              <a:t>lớn</a:t>
            </a:r>
            <a:r>
              <a:rPr lang="vi-VN" sz="1900" dirty="0">
                <a:latin typeface="Arial" panose="020B0604020202020204" pitchFamily="34" charset="0"/>
                <a:cs typeface="Arial" panose="020B0604020202020204" pitchFamily="34" charset="0"/>
              </a:rPr>
              <a:t> (&gt; 3cm) </a:t>
            </a:r>
          </a:p>
          <a:p>
            <a:pPr algn="just"/>
            <a:r>
              <a:rPr lang="vi-VN" sz="1900" dirty="0">
                <a:latin typeface="Arial" panose="020B0604020202020204" pitchFamily="34" charset="0"/>
                <a:cs typeface="Arial" panose="020B0604020202020204" pitchFamily="34" charset="0"/>
              </a:rPr>
              <a:t>Siêu âm ghi </a:t>
            </a:r>
            <a:r>
              <a:rPr lang="vi-VN" sz="1900" dirty="0" err="1">
                <a:latin typeface="Arial" panose="020B0604020202020204" pitchFamily="34" charset="0"/>
                <a:cs typeface="Arial" panose="020B0604020202020204" pitchFamily="34" charset="0"/>
              </a:rPr>
              <a:t>nhận</a:t>
            </a:r>
            <a:r>
              <a:rPr lang="vi-VN" sz="1900" dirty="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d</a:t>
            </a:r>
            <a:r>
              <a:rPr lang="vi-VN" sz="1900" dirty="0" err="1">
                <a:latin typeface="Arial" panose="020B0604020202020204" pitchFamily="34" charset="0"/>
                <a:cs typeface="Arial" panose="020B0604020202020204" pitchFamily="34" charset="0"/>
              </a:rPr>
              <a:t>ãn</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đường</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mật</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nốt</a:t>
            </a:r>
            <a:r>
              <a:rPr lang="vi-VN" sz="1900" dirty="0">
                <a:latin typeface="Arial" panose="020B0604020202020204" pitchFamily="34" charset="0"/>
                <a:cs typeface="Arial" panose="020B0604020202020204" pitchFamily="34" charset="0"/>
              </a:rPr>
              <a:t> di căn gan, </a:t>
            </a:r>
            <a:r>
              <a:rPr lang="vi-VN" sz="1900" dirty="0" err="1">
                <a:latin typeface="Arial" panose="020B0604020202020204" pitchFamily="34" charset="0"/>
                <a:cs typeface="Arial" panose="020B0604020202020204" pitchFamily="34" charset="0"/>
              </a:rPr>
              <a:t>dịch</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báng</a:t>
            </a:r>
            <a:r>
              <a:rPr lang="vi-VN" sz="1900" dirty="0">
                <a:latin typeface="Arial" panose="020B0604020202020204" pitchFamily="34" charset="0"/>
                <a:cs typeface="Arial" panose="020B0604020202020204" pitchFamily="34" charset="0"/>
              </a:rPr>
              <a:t>,…</a:t>
            </a:r>
          </a:p>
          <a:p>
            <a:pPr algn="just"/>
            <a:r>
              <a:rPr lang="vi-VN" sz="1900" dirty="0">
                <a:latin typeface="Arial" panose="020B0604020202020204" pitchFamily="34" charset="0"/>
                <a:cs typeface="Arial" panose="020B0604020202020204" pitchFamily="34" charset="0"/>
              </a:rPr>
              <a:t>Siêu âm </a:t>
            </a:r>
            <a:r>
              <a:rPr lang="vi-VN" sz="1900" dirty="0" err="1">
                <a:latin typeface="Arial" panose="020B0604020202020204" pitchFamily="34" charset="0"/>
                <a:cs typeface="Arial" panose="020B0604020202020204" pitchFamily="34" charset="0"/>
              </a:rPr>
              <a:t>bụng</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thường</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là</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cận</a:t>
            </a:r>
            <a:r>
              <a:rPr lang="vi-VN" sz="1900" dirty="0">
                <a:latin typeface="Arial" panose="020B0604020202020204" pitchFamily="34" charset="0"/>
                <a:cs typeface="Arial" panose="020B0604020202020204" pitchFamily="34" charset="0"/>
              </a:rPr>
              <a:t> lâm </a:t>
            </a:r>
            <a:r>
              <a:rPr lang="vi-VN" sz="1900" dirty="0" err="1">
                <a:latin typeface="Arial" panose="020B0604020202020204" pitchFamily="34" charset="0"/>
                <a:cs typeface="Arial" panose="020B0604020202020204" pitchFamily="34" charset="0"/>
              </a:rPr>
              <a:t>sàng</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đầu</a:t>
            </a:r>
            <a:r>
              <a:rPr lang="vi-VN" sz="1900" dirty="0">
                <a:latin typeface="Arial" panose="020B0604020202020204" pitchFamily="34" charset="0"/>
                <a:cs typeface="Arial" panose="020B0604020202020204" pitchFamily="34" charset="0"/>
              </a:rPr>
              <a:t> tay trong </a:t>
            </a:r>
            <a:r>
              <a:rPr lang="vi-VN" sz="1900" dirty="0" err="1">
                <a:latin typeface="Arial" panose="020B0604020202020204" pitchFamily="34" charset="0"/>
                <a:cs typeface="Arial" panose="020B0604020202020204" pitchFamily="34" charset="0"/>
              </a:rPr>
              <a:t>tiếp</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cận</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bệnh</a:t>
            </a:r>
            <a:r>
              <a:rPr lang="vi-VN" sz="1900" dirty="0">
                <a:latin typeface="Arial" panose="020B0604020202020204" pitchFamily="34" charset="0"/>
                <a:cs typeface="Arial" panose="020B0604020202020204" pitchFamily="34" charset="0"/>
              </a:rPr>
              <a:t> nhân.</a:t>
            </a:r>
          </a:p>
          <a:p>
            <a:pPr algn="just"/>
            <a:r>
              <a:rPr lang="vi-VN" sz="1900" dirty="0" err="1">
                <a:latin typeface="Arial" panose="020B0604020202020204" pitchFamily="34" charset="0"/>
                <a:cs typeface="Arial" panose="020B0604020202020204" pitchFamily="34" charset="0"/>
              </a:rPr>
              <a:t>Nhận</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xét</a:t>
            </a:r>
            <a:r>
              <a:rPr lang="vi-VN" sz="1900" dirty="0">
                <a:latin typeface="Arial" panose="020B0604020202020204" pitchFamily="34" charset="0"/>
                <a:cs typeface="Arial" panose="020B0604020202020204" pitchFamily="34" charset="0"/>
              </a:rPr>
              <a:t>: </a:t>
            </a:r>
          </a:p>
          <a:p>
            <a:pPr lvl="1" algn="just"/>
            <a:r>
              <a:rPr lang="vi-VN" sz="1900" dirty="0" err="1">
                <a:latin typeface="Arial" panose="020B0604020202020204" pitchFamily="34" charset="0"/>
                <a:cs typeface="Arial" panose="020B0604020202020204" pitchFamily="34" charset="0"/>
              </a:rPr>
              <a:t>Độ</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nhạy</a:t>
            </a:r>
            <a:r>
              <a:rPr lang="vi-VN" sz="1900" dirty="0">
                <a:latin typeface="Arial" panose="020B0604020202020204" pitchFamily="34" charset="0"/>
                <a:cs typeface="Arial" panose="020B0604020202020204" pitchFamily="34" charset="0"/>
              </a:rPr>
              <a:t> không cao</a:t>
            </a:r>
          </a:p>
          <a:p>
            <a:pPr lvl="1" algn="just"/>
            <a:r>
              <a:rPr lang="vi-VN" sz="1900" dirty="0" err="1">
                <a:latin typeface="Arial" panose="020B0604020202020204" pitchFamily="34" charset="0"/>
                <a:cs typeface="Arial" panose="020B0604020202020204" pitchFamily="34" charset="0"/>
              </a:rPr>
              <a:t>Chỉ</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đánh</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giá</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được</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các</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dấu</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hiệu</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gián</a:t>
            </a:r>
            <a:r>
              <a:rPr lang="vi-VN" sz="1900" dirty="0">
                <a:latin typeface="Arial" panose="020B0604020202020204" pitchFamily="34" charset="0"/>
                <a:cs typeface="Arial" panose="020B0604020202020204" pitchFamily="34" charset="0"/>
              </a:rPr>
              <a:t> </a:t>
            </a:r>
            <a:r>
              <a:rPr lang="vi-VN" sz="1900" dirty="0" err="1">
                <a:latin typeface="Arial" panose="020B0604020202020204" pitchFamily="34" charset="0"/>
                <a:cs typeface="Arial" panose="020B0604020202020204" pitchFamily="34" charset="0"/>
              </a:rPr>
              <a:t>tiếp</a:t>
            </a:r>
            <a:r>
              <a:rPr lang="vi-VN" sz="1900" dirty="0">
                <a:latin typeface="Arial" panose="020B0604020202020204" pitchFamily="34" charset="0"/>
                <a:cs typeface="Arial" panose="020B0604020202020204" pitchFamily="34" charset="0"/>
              </a:rPr>
              <a:t>.</a:t>
            </a:r>
          </a:p>
          <a:p>
            <a:endParaRPr lang="en-US" dirty="0"/>
          </a:p>
        </p:txBody>
      </p:sp>
      <p:pic>
        <p:nvPicPr>
          <p:cNvPr id="4" name="Hình ảnh 3">
            <a:extLst>
              <a:ext uri="{FF2B5EF4-FFF2-40B4-BE49-F238E27FC236}">
                <a16:creationId xmlns:a16="http://schemas.microsoft.com/office/drawing/2014/main" id="{87543B91-30F8-D903-3595-60F09BBE07FD}"/>
              </a:ext>
            </a:extLst>
          </p:cNvPr>
          <p:cNvPicPr>
            <a:picLocks noChangeAspect="1"/>
          </p:cNvPicPr>
          <p:nvPr/>
        </p:nvPicPr>
        <p:blipFill>
          <a:blip r:embed="rId3"/>
          <a:stretch>
            <a:fillRect/>
          </a:stretch>
        </p:blipFill>
        <p:spPr>
          <a:xfrm>
            <a:off x="9148661" y="2736375"/>
            <a:ext cx="3043339" cy="2216626"/>
          </a:xfrm>
          <a:prstGeom prst="rect">
            <a:avLst/>
          </a:prstGeom>
        </p:spPr>
      </p:pic>
      <p:sp>
        <p:nvSpPr>
          <p:cNvPr id="5" name="TextBox 1">
            <a:extLst>
              <a:ext uri="{FF2B5EF4-FFF2-40B4-BE49-F238E27FC236}">
                <a16:creationId xmlns:a16="http://schemas.microsoft.com/office/drawing/2014/main" id="{4AA6FA2A-C284-B74E-CBDE-12A53250F012}"/>
              </a:ext>
            </a:extLst>
          </p:cNvPr>
          <p:cNvSpPr txBox="1"/>
          <p:nvPr/>
        </p:nvSpPr>
        <p:spPr>
          <a:xfrm>
            <a:off x="4346917" y="6563031"/>
            <a:ext cx="7845082" cy="553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404040"/>
                </a:solidFill>
                <a:effectLst/>
                <a:uLnTx/>
                <a:uFillTx/>
              </a:rPr>
              <a:t>Phan Minh </a:t>
            </a:r>
            <a:r>
              <a:rPr kumimoji="0" lang="vi-VN" sz="1200" b="0" i="1" u="none" strike="noStrike" kern="0" cap="none" spc="0" normalizeH="0" baseline="0" noProof="0" dirty="0" err="1">
                <a:ln>
                  <a:noFill/>
                </a:ln>
                <a:solidFill>
                  <a:srgbClr val="404040"/>
                </a:solidFill>
                <a:effectLst/>
                <a:uLnTx/>
                <a:uFillTx/>
              </a:rPr>
              <a:t>Trí</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Đỗ</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Đình</a:t>
            </a:r>
            <a:r>
              <a:rPr kumimoji="0" lang="vi-VN" sz="1200" b="0" i="1" u="none" strike="noStrike" kern="0" cap="none" spc="0" normalizeH="0" baseline="0" noProof="0" dirty="0">
                <a:ln>
                  <a:noFill/>
                </a:ln>
                <a:solidFill>
                  <a:srgbClr val="404040"/>
                </a:solidFill>
                <a:effectLst/>
                <a:uLnTx/>
                <a:uFillTx/>
              </a:rPr>
              <a:t> Công, (2021), </a:t>
            </a:r>
            <a:r>
              <a:rPr kumimoji="0" lang="vi-VN" sz="1200" b="0" i="1" u="none" strike="noStrike" kern="0" cap="none" spc="0" normalizeH="0" baseline="0" noProof="0" dirty="0" err="1">
                <a:ln>
                  <a:noFill/>
                </a:ln>
                <a:solidFill>
                  <a:srgbClr val="404040"/>
                </a:solidFill>
                <a:effectLst/>
                <a:uLnTx/>
                <a:uFillTx/>
              </a:rPr>
              <a:t>Bệnh</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ngoại</a:t>
            </a:r>
            <a:r>
              <a:rPr kumimoji="0" lang="vi-VN" sz="1200" b="0" i="1" u="none" strike="noStrike" kern="0" cap="none" spc="0" normalizeH="0" baseline="0" noProof="0" dirty="0">
                <a:ln>
                  <a:noFill/>
                </a:ln>
                <a:solidFill>
                  <a:srgbClr val="404040"/>
                </a:solidFill>
                <a:effectLst/>
                <a:uLnTx/>
                <a:uFillTx/>
              </a:rPr>
              <a:t> khoa tiêu </a:t>
            </a:r>
            <a:r>
              <a:rPr kumimoji="0" lang="vi-VN" sz="1200" b="0" i="1" u="none" strike="noStrike" kern="0" cap="none" spc="0" normalizeH="0" baseline="0" noProof="0" dirty="0" err="1">
                <a:ln>
                  <a:noFill/>
                </a:ln>
                <a:solidFill>
                  <a:srgbClr val="404040"/>
                </a:solidFill>
                <a:effectLst/>
                <a:uLnTx/>
                <a:uFillTx/>
              </a:rPr>
              <a:t>hoá</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Trường</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Đại</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Y </a:t>
            </a:r>
            <a:r>
              <a:rPr kumimoji="0" lang="vi-VN" sz="1200" b="0" i="1" u="none" strike="noStrike" kern="0" cap="none" spc="0" normalizeH="0" baseline="0" noProof="0" dirty="0" err="1">
                <a:ln>
                  <a:noFill/>
                </a:ln>
                <a:solidFill>
                  <a:srgbClr val="404040"/>
                </a:solidFill>
                <a:effectLst/>
                <a:uLnTx/>
                <a:uFillTx/>
              </a:rPr>
              <a:t>dược</a:t>
            </a:r>
            <a:r>
              <a:rPr kumimoji="0" lang="vi-VN" sz="1200" b="0" i="1" u="none" strike="noStrike" kern="0" cap="none" spc="0" normalizeH="0" baseline="0" noProof="0" dirty="0">
                <a:ln>
                  <a:noFill/>
                </a:ln>
                <a:solidFill>
                  <a:srgbClr val="404040"/>
                </a:solidFill>
                <a:effectLst/>
                <a:uLnTx/>
                <a:uFillTx/>
              </a:rPr>
              <a:t> TPHCM, </a:t>
            </a:r>
            <a:r>
              <a:rPr kumimoji="0" lang="vi-VN" sz="1200" b="0" i="1" u="none" strike="noStrike" kern="0" cap="none" spc="0" normalizeH="0" baseline="0" noProof="0" dirty="0" err="1">
                <a:ln>
                  <a:noFill/>
                </a:ln>
                <a:solidFill>
                  <a:srgbClr val="404040"/>
                </a:solidFill>
                <a:effectLst/>
                <a:uLnTx/>
                <a:uFillTx/>
              </a:rPr>
              <a:t>tr</a:t>
            </a:r>
            <a:r>
              <a:rPr kumimoji="0" lang="vi-VN" sz="1200" b="0" i="1" u="none" strike="noStrike" kern="0" cap="none" spc="0" normalizeH="0" baseline="0" noProof="0" dirty="0">
                <a:ln>
                  <a:noFill/>
                </a:ln>
                <a:solidFill>
                  <a:srgbClr val="404040"/>
                </a:solidFill>
                <a:effectLst/>
                <a:uLnTx/>
                <a:uFillTx/>
              </a:rPr>
              <a:t>. </a:t>
            </a:r>
            <a:r>
              <a:rPr kumimoji="0" lang="en-US" sz="1200" b="0" i="1" u="none" strike="noStrike" kern="0" cap="none" spc="0" normalizeH="0" baseline="0" noProof="0" dirty="0">
                <a:ln>
                  <a:noFill/>
                </a:ln>
                <a:solidFill>
                  <a:srgbClr val="404040"/>
                </a:solidFill>
                <a:effectLst/>
                <a:uLnTx/>
                <a:uFillTx/>
                <a:latin typeface="Gill Sans MT" panose="020B0502020104020203"/>
              </a:rPr>
              <a:t>321-330</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panose="020B0502020104020203"/>
            </a:endParaRPr>
          </a:p>
        </p:txBody>
      </p:sp>
      <p:sp>
        <p:nvSpPr>
          <p:cNvPr id="6"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3758923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26AF1FE4-7156-ED77-C4C6-53D3BD2493E4}"/>
              </a:ext>
            </a:extLst>
          </p:cNvPr>
          <p:cNvSpPr>
            <a:spLocks noGrp="1"/>
          </p:cNvSpPr>
          <p:nvPr>
            <p:ph idx="1"/>
          </p:nvPr>
        </p:nvSpPr>
        <p:spPr>
          <a:xfrm>
            <a:off x="2589212" y="1519311"/>
            <a:ext cx="8915400" cy="4937760"/>
          </a:xfrm>
        </p:spPr>
        <p:txBody>
          <a:bodyPr>
            <a:normAutofit lnSpcReduction="10000"/>
          </a:bodyPr>
          <a:lstStyle/>
          <a:p>
            <a:pPr marL="0" indent="0">
              <a:buNone/>
            </a:pPr>
            <a:r>
              <a:rPr lang="vi-VN" sz="2800" b="1" dirty="0">
                <a:latin typeface="Arial" panose="020B0604020202020204" pitchFamily="34" charset="0"/>
                <a:cs typeface="Arial" panose="020B0604020202020204" pitchFamily="34" charset="0"/>
              </a:rPr>
              <a:t>2.CẬN </a:t>
            </a:r>
            <a:r>
              <a:rPr lang="vi-VN" sz="2800" b="1">
                <a:latin typeface="Arial" panose="020B0604020202020204" pitchFamily="34" charset="0"/>
                <a:cs typeface="Arial" panose="020B0604020202020204" pitchFamily="34" charset="0"/>
              </a:rPr>
              <a:t>LÂM SÀNG: </a:t>
            </a:r>
            <a:r>
              <a:rPr lang="vi-VN" sz="2800" b="1" dirty="0">
                <a:latin typeface="Arial" panose="020B0604020202020204" pitchFamily="34" charset="0"/>
                <a:cs typeface="Arial" panose="020B0604020202020204" pitchFamily="34" charset="0"/>
              </a:rPr>
              <a:t>HÌNH ẢNH HỌC</a:t>
            </a:r>
          </a:p>
          <a:p>
            <a:pPr marL="0" indent="0" algn="ctr">
              <a:buNone/>
            </a:pPr>
            <a:r>
              <a:rPr lang="vi-VN" sz="2600" dirty="0">
                <a:latin typeface="Arial" panose="020B0604020202020204" pitchFamily="34" charset="0"/>
                <a:cs typeface="Arial" panose="020B0604020202020204" pitchFamily="34" charset="0"/>
              </a:rPr>
              <a:t>CT SCAN BỤNG CHẬU CÓ CẢN QUANG</a:t>
            </a:r>
          </a:p>
          <a:p>
            <a:r>
              <a:rPr lang="vi-VN" sz="2200" dirty="0" err="1">
                <a:latin typeface="Arial" panose="020B0604020202020204" pitchFamily="34" charset="0"/>
                <a:cs typeface="Arial" panose="020B0604020202020204" pitchFamily="34" charset="0"/>
              </a:rPr>
              <a:t>Trực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tiếp</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phát</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hiện</a:t>
            </a:r>
            <a:r>
              <a:rPr lang="vi-VN" sz="2200" dirty="0">
                <a:latin typeface="Arial" panose="020B0604020202020204" pitchFamily="34" charset="0"/>
                <a:cs typeface="Arial" panose="020B0604020202020204" pitchFamily="34" charset="0"/>
              </a:rPr>
              <a:t> u quanh </a:t>
            </a:r>
            <a:r>
              <a:rPr lang="vi-VN" sz="2200" dirty="0" err="1">
                <a:latin typeface="Arial" panose="020B0604020202020204" pitchFamily="34" charset="0"/>
                <a:cs typeface="Arial" panose="020B0604020202020204" pitchFamily="34" charset="0"/>
              </a:rPr>
              <a:t>bóng</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vater</a:t>
            </a:r>
            <a:endParaRPr lang="vi-VN" sz="2200" dirty="0">
              <a:latin typeface="Arial" panose="020B0604020202020204" pitchFamily="34" charset="0"/>
              <a:cs typeface="Arial" panose="020B0604020202020204" pitchFamily="34" charset="0"/>
            </a:endParaRPr>
          </a:p>
          <a:p>
            <a:r>
              <a:rPr lang="vi-VN" sz="2200" dirty="0">
                <a:latin typeface="Arial" panose="020B0604020202020204" pitchFamily="34" charset="0"/>
                <a:cs typeface="Arial" panose="020B0604020202020204" pitchFamily="34" charset="0"/>
              </a:rPr>
              <a:t>Trong u </a:t>
            </a:r>
            <a:r>
              <a:rPr lang="vi-VN" sz="2200" dirty="0" err="1">
                <a:latin typeface="Arial" panose="020B0604020202020204" pitchFamily="34" charset="0"/>
                <a:cs typeface="Arial" panose="020B0604020202020204" pitchFamily="34" charset="0"/>
              </a:rPr>
              <a:t>tụy</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Độ</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nhạy</a:t>
            </a:r>
            <a:r>
              <a:rPr lang="vi-VN" sz="2200" dirty="0">
                <a:latin typeface="Arial" panose="020B0604020202020204" pitchFamily="34" charset="0"/>
                <a:cs typeface="Arial" panose="020B0604020202020204" pitchFamily="34" charset="0"/>
              </a:rPr>
              <a:t> 98%: u ≥ 2 </a:t>
            </a:r>
            <a:r>
              <a:rPr lang="vi-VN" sz="2200" dirty="0" err="1">
                <a:latin typeface="Arial" panose="020B0604020202020204" pitchFamily="34" charset="0"/>
                <a:cs typeface="Arial" panose="020B0604020202020204" pitchFamily="34" charset="0"/>
              </a:rPr>
              <a:t>cm</a:t>
            </a:r>
            <a:r>
              <a:rPr lang="vi-VN" sz="2200" dirty="0">
                <a:latin typeface="Arial" panose="020B0604020202020204" pitchFamily="34" charset="0"/>
                <a:cs typeface="Arial" panose="020B0604020202020204" pitchFamily="34" charset="0"/>
              </a:rPr>
              <a:t>, 68-77%: u&lt;2cm </a:t>
            </a:r>
          </a:p>
          <a:p>
            <a:r>
              <a:rPr lang="vi-VN" sz="2200" dirty="0" err="1">
                <a:latin typeface="Arial" panose="020B0604020202020204" pitchFamily="34" charset="0"/>
                <a:cs typeface="Arial" panose="020B0604020202020204" pitchFamily="34" charset="0"/>
              </a:rPr>
              <a:t>Có</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thể</a:t>
            </a:r>
            <a:r>
              <a:rPr lang="vi-VN" sz="2200" dirty="0">
                <a:latin typeface="Arial" panose="020B0604020202020204" pitchFamily="34" charset="0"/>
                <a:cs typeface="Arial" panose="020B0604020202020204" pitchFamily="34" charset="0"/>
              </a:rPr>
              <a:t> phân </a:t>
            </a:r>
            <a:r>
              <a:rPr lang="vi-VN" sz="2200" dirty="0" err="1">
                <a:latin typeface="Arial" panose="020B0604020202020204" pitchFamily="34" charset="0"/>
                <a:cs typeface="Arial" panose="020B0604020202020204" pitchFamily="34" charset="0"/>
              </a:rPr>
              <a:t>biệt</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được</a:t>
            </a:r>
            <a:r>
              <a:rPr lang="vi-VN" sz="2200" dirty="0">
                <a:latin typeface="Arial" panose="020B0604020202020204" pitchFamily="34" charset="0"/>
                <a:cs typeface="Arial" panose="020B0604020202020204" pitchFamily="34" charset="0"/>
              </a:rPr>
              <a:t> u </a:t>
            </a:r>
            <a:r>
              <a:rPr lang="vi-VN" sz="2200" dirty="0" err="1">
                <a:latin typeface="Arial" panose="020B0604020202020204" pitchFamily="34" charset="0"/>
                <a:cs typeface="Arial" panose="020B0604020202020204" pitchFamily="34" charset="0"/>
              </a:rPr>
              <a:t>dạng</a:t>
            </a:r>
            <a:r>
              <a:rPr lang="vi-VN" sz="2200" dirty="0">
                <a:latin typeface="Arial" panose="020B0604020202020204" pitchFamily="34" charset="0"/>
                <a:cs typeface="Arial" panose="020B0604020202020204" pitchFamily="34" charset="0"/>
              </a:rPr>
              <a:t> nang </a:t>
            </a:r>
            <a:r>
              <a:rPr lang="vi-VN" sz="2200" dirty="0" err="1">
                <a:latin typeface="Arial" panose="020B0604020202020204" pitchFamily="34" charset="0"/>
                <a:cs typeface="Arial" panose="020B0604020202020204" pitchFamily="34" charset="0"/>
              </a:rPr>
              <a:t>hoặc</a:t>
            </a:r>
            <a:r>
              <a:rPr lang="vi-VN" sz="2200" dirty="0">
                <a:latin typeface="Arial" panose="020B0604020202020204" pitchFamily="34" charset="0"/>
                <a:cs typeface="Arial" panose="020B0604020202020204" pitchFamily="34" charset="0"/>
              </a:rPr>
              <a:t> u </a:t>
            </a:r>
            <a:r>
              <a:rPr lang="vi-VN" sz="2200" dirty="0" err="1">
                <a:latin typeface="Arial" panose="020B0604020202020204" pitchFamily="34" charset="0"/>
                <a:cs typeface="Arial" panose="020B0604020202020204" pitchFamily="34" charset="0"/>
              </a:rPr>
              <a:t>thần</a:t>
            </a:r>
            <a:r>
              <a:rPr lang="vi-VN" sz="2200" dirty="0">
                <a:latin typeface="Arial" panose="020B0604020202020204" pitchFamily="34" charset="0"/>
                <a:cs typeface="Arial" panose="020B0604020202020204" pitchFamily="34" charset="0"/>
              </a:rPr>
              <a:t> kinh </a:t>
            </a:r>
            <a:r>
              <a:rPr lang="vi-VN" sz="2200" dirty="0" err="1">
                <a:latin typeface="Arial" panose="020B0604020202020204" pitchFamily="34" charset="0"/>
                <a:cs typeface="Arial" panose="020B0604020202020204" pitchFamily="34" charset="0"/>
              </a:rPr>
              <a:t>nội</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tiết</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khác</a:t>
            </a:r>
            <a:r>
              <a:rPr lang="vi-VN" sz="2200" dirty="0">
                <a:latin typeface="Arial" panose="020B0604020202020204" pitchFamily="34" charset="0"/>
                <a:cs typeface="Arial" panose="020B0604020202020204" pitchFamily="34" charset="0"/>
              </a:rPr>
              <a:t> ở </a:t>
            </a:r>
            <a:r>
              <a:rPr lang="vi-VN" sz="2200" dirty="0" err="1">
                <a:latin typeface="Arial" panose="020B0604020202020204" pitchFamily="34" charset="0"/>
                <a:cs typeface="Arial" panose="020B0604020202020204" pitchFamily="34" charset="0"/>
              </a:rPr>
              <a:t>tụy</a:t>
            </a:r>
            <a:endParaRPr lang="vi-VN" sz="2200" dirty="0">
              <a:latin typeface="Arial" panose="020B0604020202020204" pitchFamily="34" charset="0"/>
              <a:cs typeface="Arial" panose="020B0604020202020204" pitchFamily="34" charset="0"/>
            </a:endParaRPr>
          </a:p>
          <a:p>
            <a:r>
              <a:rPr lang="vi-VN" sz="2200" dirty="0" err="1">
                <a:latin typeface="Arial" panose="020B0604020202020204" pitchFamily="34" charset="0"/>
                <a:cs typeface="Arial" panose="020B0604020202020204" pitchFamily="34" charset="0"/>
              </a:rPr>
              <a:t>Giá</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trị</a:t>
            </a:r>
            <a:r>
              <a:rPr lang="vi-VN" sz="2200" dirty="0">
                <a:latin typeface="Arial" panose="020B0604020202020204" pitchFamily="34" charset="0"/>
                <a:cs typeface="Arial" panose="020B0604020202020204" pitchFamily="34" charset="0"/>
              </a:rPr>
              <a:t> CT SCAN</a:t>
            </a:r>
          </a:p>
          <a:p>
            <a:pPr lvl="1"/>
            <a:r>
              <a:rPr lang="vi-VN" sz="2200" dirty="0" err="1">
                <a:latin typeface="Arial" panose="020B0604020202020204" pitchFamily="34" charset="0"/>
                <a:cs typeface="Arial" panose="020B0604020202020204" pitchFamily="34" charset="0"/>
              </a:rPr>
              <a:t>Phát</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hiện</a:t>
            </a:r>
            <a:r>
              <a:rPr lang="vi-VN" sz="2200" dirty="0">
                <a:latin typeface="Arial" panose="020B0604020202020204" pitchFamily="34" charset="0"/>
                <a:cs typeface="Arial" panose="020B0604020202020204" pitchFamily="34" charset="0"/>
              </a:rPr>
              <a:t> u </a:t>
            </a:r>
            <a:r>
              <a:rPr lang="vi-VN" sz="2200" dirty="0" err="1">
                <a:latin typeface="Arial" panose="020B0604020202020204" pitchFamily="34" charset="0"/>
                <a:cs typeface="Arial" panose="020B0604020202020204" pitchFamily="34" charset="0"/>
              </a:rPr>
              <a:t>và</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mức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độ</a:t>
            </a:r>
            <a:r>
              <a:rPr lang="vi-VN" sz="2200" dirty="0">
                <a:latin typeface="Arial" panose="020B0604020202020204" pitchFamily="34" charset="0"/>
                <a:cs typeface="Arial" panose="020B0604020202020204" pitchFamily="34" charset="0"/>
              </a:rPr>
              <a:t> xâm </a:t>
            </a:r>
            <a:r>
              <a:rPr lang="vi-VN" sz="2200" dirty="0" err="1">
                <a:latin typeface="Arial" panose="020B0604020202020204" pitchFamily="34" charset="0"/>
                <a:cs typeface="Arial" panose="020B0604020202020204" pitchFamily="34" charset="0"/>
              </a:rPr>
              <a:t>lấn</a:t>
            </a:r>
            <a:r>
              <a:rPr lang="vi-VN" sz="2200" dirty="0">
                <a:latin typeface="Arial" panose="020B0604020202020204" pitchFamily="34" charset="0"/>
                <a:cs typeface="Arial" panose="020B0604020202020204" pitchFamily="34" charset="0"/>
              </a:rPr>
              <a:t> u: Se 80 – 94%</a:t>
            </a:r>
          </a:p>
          <a:p>
            <a:pPr lvl="1"/>
            <a:r>
              <a:rPr lang="vi-VN" sz="2200" dirty="0">
                <a:latin typeface="Arial" panose="020B0604020202020204" pitchFamily="34" charset="0"/>
                <a:cs typeface="Arial" panose="020B0604020202020204" pitchFamily="34" charset="0"/>
              </a:rPr>
              <a:t>Di căn </a:t>
            </a:r>
            <a:r>
              <a:rPr lang="vi-VN" sz="2200" dirty="0" err="1">
                <a:latin typeface="Arial" panose="020B0604020202020204" pitchFamily="34" charset="0"/>
                <a:cs typeface="Arial" panose="020B0604020202020204" pitchFamily="34" charset="0"/>
              </a:rPr>
              <a:t>hạch</a:t>
            </a:r>
            <a:r>
              <a:rPr lang="vi-VN" sz="2200" dirty="0">
                <a:latin typeface="Arial" panose="020B0604020202020204" pitchFamily="34" charset="0"/>
                <a:cs typeface="Arial" panose="020B0604020202020204" pitchFamily="34" charset="0"/>
              </a:rPr>
              <a:t>: Se 0 – 74%</a:t>
            </a:r>
          </a:p>
          <a:p>
            <a:pPr lvl="1"/>
            <a:r>
              <a:rPr lang="vi-VN" sz="2200" dirty="0">
                <a:latin typeface="Arial" panose="020B0604020202020204" pitchFamily="34" charset="0"/>
                <a:cs typeface="Arial" panose="020B0604020202020204" pitchFamily="34" charset="0"/>
              </a:rPr>
              <a:t>Di căn xa: Se 56%</a:t>
            </a:r>
          </a:p>
          <a:p>
            <a:pPr lvl="1"/>
            <a:r>
              <a:rPr lang="vi-VN" sz="2200" dirty="0" err="1">
                <a:latin typeface="Arial" panose="020B0604020202020204" pitchFamily="34" charset="0"/>
                <a:cs typeface="Arial" panose="020B0604020202020204" pitchFamily="34" charset="0"/>
              </a:rPr>
              <a:t>Định</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vị</a:t>
            </a:r>
            <a:r>
              <a:rPr lang="vi-VN" sz="2200" dirty="0">
                <a:latin typeface="Arial" panose="020B0604020202020204" pitchFamily="34" charset="0"/>
                <a:cs typeface="Arial" panose="020B0604020202020204" pitchFamily="34" charset="0"/>
              </a:rPr>
              <a:t> sinh </a:t>
            </a:r>
            <a:r>
              <a:rPr lang="vi-VN" sz="2200" dirty="0" err="1">
                <a:latin typeface="Arial" panose="020B0604020202020204" pitchFamily="34" charset="0"/>
                <a:cs typeface="Arial" panose="020B0604020202020204" pitchFamily="34" charset="0"/>
              </a:rPr>
              <a:t>thiết</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trước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mổ</a:t>
            </a:r>
            <a:r>
              <a:rPr lang="vi-VN" sz="2200" dirty="0">
                <a:latin typeface="Arial" panose="020B0604020202020204" pitchFamily="34" charset="0"/>
                <a:cs typeface="Arial" panose="020B0604020202020204" pitchFamily="34" charset="0"/>
              </a:rPr>
              <a:t> </a:t>
            </a:r>
          </a:p>
          <a:p>
            <a:endParaRPr lang="en-US" dirty="0"/>
          </a:p>
        </p:txBody>
      </p:sp>
      <p:sp>
        <p:nvSpPr>
          <p:cNvPr id="4"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1201044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14256695-4717-1885-A4C2-B75291DF713A}"/>
              </a:ext>
            </a:extLst>
          </p:cNvPr>
          <p:cNvSpPr>
            <a:spLocks noGrp="1"/>
          </p:cNvSpPr>
          <p:nvPr>
            <p:ph idx="1"/>
          </p:nvPr>
        </p:nvSpPr>
        <p:spPr>
          <a:xfrm>
            <a:off x="2589212" y="1631852"/>
            <a:ext cx="8915400" cy="4279370"/>
          </a:xfrm>
        </p:spPr>
        <p:txBody>
          <a:bodyPr/>
          <a:lstStyle/>
          <a:p>
            <a:pPr marL="0" indent="0">
              <a:buNone/>
            </a:pPr>
            <a:r>
              <a:rPr lang="en-US" sz="2800" b="1">
                <a:latin typeface="Arial" panose="020B0604020202020204" pitchFamily="34" charset="0"/>
                <a:cs typeface="Arial" panose="020B0604020202020204" pitchFamily="34" charset="0"/>
              </a:rPr>
              <a:t>2. CẬN LÂM SÀNG: </a:t>
            </a:r>
            <a:r>
              <a:rPr lang="en-US" sz="2800" b="1" dirty="0">
                <a:latin typeface="Arial" panose="020B0604020202020204" pitchFamily="34" charset="0"/>
                <a:cs typeface="Arial" panose="020B0604020202020204" pitchFamily="34" charset="0"/>
              </a:rPr>
              <a:t>HÌNH ẢNH HỌC</a:t>
            </a:r>
          </a:p>
          <a:p>
            <a:pPr marL="0" indent="0" algn="ctr">
              <a:buNone/>
            </a:pPr>
            <a:r>
              <a:rPr lang="en-US" sz="2600" dirty="0">
                <a:latin typeface="Arial" panose="020B0604020202020204" pitchFamily="34" charset="0"/>
                <a:cs typeface="Arial" panose="020B0604020202020204" pitchFamily="34" charset="0"/>
              </a:rPr>
              <a:t>CT SCAN BỤNG CHẬU CÓ CẢN QUANG</a:t>
            </a:r>
          </a:p>
          <a:p>
            <a:pPr marL="0" indent="0">
              <a:buNone/>
            </a:pPr>
            <a:r>
              <a:rPr lang="en-US" sz="2600" dirty="0" err="1">
                <a:latin typeface="Arial" panose="020B0604020202020204" pitchFamily="34" charset="0"/>
                <a:cs typeface="Arial" panose="020B0604020202020204" pitchFamily="34" charset="0"/>
              </a:rPr>
              <a:t>a.Phát</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hiện</a:t>
            </a:r>
            <a:r>
              <a:rPr lang="en-US" sz="2600" dirty="0">
                <a:latin typeface="Arial" panose="020B0604020202020204" pitchFamily="34" charset="0"/>
                <a:cs typeface="Arial" panose="020B0604020202020204" pitchFamily="34" charset="0"/>
              </a:rPr>
              <a:t> u </a:t>
            </a:r>
            <a:r>
              <a:rPr lang="en-US" sz="2600" dirty="0" err="1">
                <a:latin typeface="Arial" panose="020B0604020202020204" pitchFamily="34" charset="0"/>
                <a:cs typeface="Arial" panose="020B0604020202020204" pitchFamily="34" charset="0"/>
              </a:rPr>
              <a:t>và</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mức</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độ</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xâm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lấn</a:t>
            </a:r>
            <a:r>
              <a:rPr lang="en-US" sz="2600" dirty="0">
                <a:latin typeface="Arial" panose="020B0604020202020204" pitchFamily="34" charset="0"/>
                <a:cs typeface="Arial" panose="020B0604020202020204" pitchFamily="34" charset="0"/>
              </a:rPr>
              <a:t> u</a:t>
            </a:r>
          </a:p>
          <a:p>
            <a:pPr marL="0" indent="0">
              <a:buNone/>
            </a:pPr>
            <a:endParaRPr lang="en-US" sz="2600" dirty="0">
              <a:latin typeface="Arial" panose="020B0604020202020204" pitchFamily="34" charset="0"/>
              <a:cs typeface="Arial" panose="020B0604020202020204" pitchFamily="34" charset="0"/>
            </a:endParaRPr>
          </a:p>
          <a:p>
            <a:pPr marL="0" indent="0">
              <a:buNone/>
            </a:pPr>
            <a:endParaRPr lang="en-US" dirty="0"/>
          </a:p>
        </p:txBody>
      </p:sp>
      <p:graphicFrame>
        <p:nvGraphicFramePr>
          <p:cNvPr id="6" name="Bảng 6">
            <a:extLst>
              <a:ext uri="{FF2B5EF4-FFF2-40B4-BE49-F238E27FC236}">
                <a16:creationId xmlns:a16="http://schemas.microsoft.com/office/drawing/2014/main" id="{369C71D7-8A95-308F-DEA2-5FA4FCFEA868}"/>
              </a:ext>
            </a:extLst>
          </p:cNvPr>
          <p:cNvGraphicFramePr>
            <a:graphicFrameLocks noGrp="1"/>
          </p:cNvGraphicFramePr>
          <p:nvPr/>
        </p:nvGraphicFramePr>
        <p:xfrm>
          <a:off x="2589212" y="3221502"/>
          <a:ext cx="5668523" cy="3840480"/>
        </p:xfrm>
        <a:graphic>
          <a:graphicData uri="http://schemas.openxmlformats.org/drawingml/2006/table">
            <a:tbl>
              <a:tblPr firstRow="1" bandRow="1">
                <a:tableStyleId>{5C22544A-7EE6-4342-B048-85BDC9FD1C3A}</a:tableStyleId>
              </a:tblPr>
              <a:tblGrid>
                <a:gridCol w="1185379">
                  <a:extLst>
                    <a:ext uri="{9D8B030D-6E8A-4147-A177-3AD203B41FA5}">
                      <a16:colId xmlns:a16="http://schemas.microsoft.com/office/drawing/2014/main" val="2030396715"/>
                    </a:ext>
                  </a:extLst>
                </a:gridCol>
                <a:gridCol w="4483144">
                  <a:extLst>
                    <a:ext uri="{9D8B030D-6E8A-4147-A177-3AD203B41FA5}">
                      <a16:colId xmlns:a16="http://schemas.microsoft.com/office/drawing/2014/main" val="574519674"/>
                    </a:ext>
                  </a:extLst>
                </a:gridCol>
              </a:tblGrid>
              <a:tr h="744583">
                <a:tc>
                  <a:txBody>
                    <a:bodyPr/>
                    <a:lstStyle/>
                    <a:p>
                      <a:pPr algn="ctr"/>
                      <a:r>
                        <a:rPr lang="en-US" sz="2400" dirty="0" err="1">
                          <a:latin typeface="Arial" panose="020B0604020202020204" pitchFamily="34" charset="0"/>
                          <a:cs typeface="Arial" panose="020B0604020202020204" pitchFamily="34" charset="0"/>
                        </a:rPr>
                        <a:t>Loại</a:t>
                      </a:r>
                      <a:r>
                        <a:rPr lang="en-US" sz="2400" dirty="0">
                          <a:latin typeface="Arial" panose="020B0604020202020204" pitchFamily="34" charset="0"/>
                          <a:cs typeface="Arial" panose="020B0604020202020204" pitchFamily="34" charset="0"/>
                        </a:rPr>
                        <a:t> u</a:t>
                      </a:r>
                    </a:p>
                    <a:p>
                      <a:pPr algn="ct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CT scan</a:t>
                      </a:r>
                    </a:p>
                    <a:p>
                      <a:pPr algn="ct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60231396"/>
                  </a:ext>
                </a:extLst>
              </a:tr>
              <a:tr h="2730136">
                <a:tc>
                  <a:txBody>
                    <a:bodyPr/>
                    <a:lstStyle/>
                    <a:p>
                      <a:pPr algn="ctr"/>
                      <a:r>
                        <a:rPr lang="en-US" sz="2400" dirty="0">
                          <a:latin typeface="Arial" panose="020B0604020202020204" pitchFamily="34" charset="0"/>
                          <a:cs typeface="Arial" panose="020B0604020202020204" pitchFamily="34" charset="0"/>
                        </a:rPr>
                        <a:t>U </a:t>
                      </a:r>
                      <a:r>
                        <a:rPr lang="en-US" sz="2400" dirty="0" err="1">
                          <a:latin typeface="Arial" panose="020B0604020202020204" pitchFamily="34" charset="0"/>
                          <a:cs typeface="Arial" panose="020B0604020202020204" pitchFamily="34" charset="0"/>
                        </a:rPr>
                        <a:t>đầu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tuỵ</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txBody>
                  <a:tcPr/>
                </a:tc>
                <a:tc>
                  <a:txBody>
                    <a:bodyPr/>
                    <a:lstStyle/>
                    <a:p>
                      <a:pPr algn="just"/>
                      <a:r>
                        <a:rPr lang="en-US" sz="2400" dirty="0" err="1">
                          <a:latin typeface="Arial" panose="020B0604020202020204" pitchFamily="34" charset="0"/>
                          <a:cs typeface="Arial" panose="020B0604020202020204" pitchFamily="34" charset="0"/>
                        </a:rPr>
                        <a:t>Phim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đậm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ngang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tuỵ</a:t>
                      </a:r>
                      <a:endParaRPr lang="en-US" sz="2400" dirty="0">
                        <a:latin typeface="Arial" panose="020B0604020202020204" pitchFamily="34" charset="0"/>
                        <a:cs typeface="Arial" panose="020B0604020202020204" pitchFamily="34" charset="0"/>
                      </a:endParaRPr>
                    </a:p>
                    <a:p>
                      <a:pPr algn="just"/>
                      <a:r>
                        <a:rPr lang="en-US" sz="2400" dirty="0" err="1">
                          <a:latin typeface="Arial" panose="020B0604020202020204" pitchFamily="34" charset="0"/>
                          <a:cs typeface="Arial" panose="020B0604020202020204" pitchFamily="34" charset="0"/>
                        </a:rPr>
                        <a:t>Phim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đồng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giảm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đậm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so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xung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quanh</a:t>
                      </a:r>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HA </a:t>
                      </a:r>
                      <a:r>
                        <a:rPr lang="en-US" sz="2400" dirty="0" err="1">
                          <a:latin typeface="Arial" panose="020B0604020202020204" pitchFamily="34" charset="0"/>
                          <a:cs typeface="Arial" panose="020B0604020202020204" pitchFamily="34" charset="0"/>
                        </a:rPr>
                        <a:t>thứ</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tuỵ</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dãn</a:t>
                      </a:r>
                      <a:r>
                        <a:rPr lang="en-US" sz="2400" dirty="0">
                          <a:latin typeface="Arial" panose="020B0604020202020204" pitchFamily="34" charset="0"/>
                          <a:cs typeface="Arial" panose="020B0604020202020204" pitchFamily="34" charset="0"/>
                        </a:rPr>
                        <a:t> OMC</a:t>
                      </a:r>
                    </a:p>
                    <a:p>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04469338"/>
                  </a:ext>
                </a:extLst>
              </a:tr>
            </a:tbl>
          </a:graphicData>
        </a:graphic>
      </p:graphicFrame>
      <p:pic>
        <p:nvPicPr>
          <p:cNvPr id="7" name="Hình ảnh 6">
            <a:extLst>
              <a:ext uri="{FF2B5EF4-FFF2-40B4-BE49-F238E27FC236}">
                <a16:creationId xmlns:a16="http://schemas.microsoft.com/office/drawing/2014/main" id="{C929D442-FE1D-E53B-032C-2D3B11D0C988}"/>
              </a:ext>
            </a:extLst>
          </p:cNvPr>
          <p:cNvPicPr>
            <a:picLocks noChangeAspect="1"/>
          </p:cNvPicPr>
          <p:nvPr/>
        </p:nvPicPr>
        <p:blipFill>
          <a:blip r:embed="rId3"/>
          <a:stretch>
            <a:fillRect/>
          </a:stretch>
        </p:blipFill>
        <p:spPr>
          <a:xfrm>
            <a:off x="8337958" y="3221503"/>
            <a:ext cx="3732122" cy="3474720"/>
          </a:xfrm>
          <a:prstGeom prst="rect">
            <a:avLst/>
          </a:prstGeom>
        </p:spPr>
      </p:pic>
      <p:sp>
        <p:nvSpPr>
          <p:cNvPr id="8" name="TextBox 2">
            <a:extLst>
              <a:ext uri="{FF2B5EF4-FFF2-40B4-BE49-F238E27FC236}">
                <a16:creationId xmlns:a16="http://schemas.microsoft.com/office/drawing/2014/main" id="{857799A5-69D5-4437-336F-11CEBAF495ED}"/>
              </a:ext>
            </a:extLst>
          </p:cNvPr>
          <p:cNvSpPr txBox="1"/>
          <p:nvPr/>
        </p:nvSpPr>
        <p:spPr>
          <a:xfrm>
            <a:off x="4206240" y="6696221"/>
            <a:ext cx="7985759" cy="553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404040"/>
                </a:solidFill>
                <a:effectLst/>
                <a:uLnTx/>
                <a:uFillTx/>
              </a:rPr>
              <a:t>Phan Minh </a:t>
            </a:r>
            <a:r>
              <a:rPr kumimoji="0" lang="vi-VN" sz="1200" b="0" i="1" u="none" strike="noStrike" kern="0" cap="none" spc="0" normalizeH="0" baseline="0" noProof="0" dirty="0" err="1">
                <a:ln>
                  <a:noFill/>
                </a:ln>
                <a:solidFill>
                  <a:srgbClr val="404040"/>
                </a:solidFill>
                <a:effectLst/>
                <a:uLnTx/>
                <a:uFillTx/>
              </a:rPr>
              <a:t>Trí</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Đỗ</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Đình</a:t>
            </a:r>
            <a:r>
              <a:rPr kumimoji="0" lang="vi-VN" sz="1200" b="0" i="1" u="none" strike="noStrike" kern="0" cap="none" spc="0" normalizeH="0" baseline="0" noProof="0" dirty="0">
                <a:ln>
                  <a:noFill/>
                </a:ln>
                <a:solidFill>
                  <a:srgbClr val="404040"/>
                </a:solidFill>
                <a:effectLst/>
                <a:uLnTx/>
                <a:uFillTx/>
              </a:rPr>
              <a:t> Công, (2021), </a:t>
            </a:r>
            <a:r>
              <a:rPr kumimoji="0" lang="vi-VN" sz="1200" b="0" i="1" u="none" strike="noStrike" kern="0" cap="none" spc="0" normalizeH="0" baseline="0" noProof="0" dirty="0" err="1">
                <a:ln>
                  <a:noFill/>
                </a:ln>
                <a:solidFill>
                  <a:srgbClr val="404040"/>
                </a:solidFill>
                <a:effectLst/>
                <a:uLnTx/>
                <a:uFillTx/>
              </a:rPr>
              <a:t>Bệnh</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ngoại</a:t>
            </a:r>
            <a:r>
              <a:rPr kumimoji="0" lang="vi-VN" sz="1200" b="0" i="1" u="none" strike="noStrike" kern="0" cap="none" spc="0" normalizeH="0" baseline="0" noProof="0" dirty="0">
                <a:ln>
                  <a:noFill/>
                </a:ln>
                <a:solidFill>
                  <a:srgbClr val="404040"/>
                </a:solidFill>
                <a:effectLst/>
                <a:uLnTx/>
                <a:uFillTx/>
              </a:rPr>
              <a:t> khoa tiêu </a:t>
            </a:r>
            <a:r>
              <a:rPr kumimoji="0" lang="vi-VN" sz="1200" b="0" i="1" u="none" strike="noStrike" kern="0" cap="none" spc="0" normalizeH="0" baseline="0" noProof="0" dirty="0" err="1">
                <a:ln>
                  <a:noFill/>
                </a:ln>
                <a:solidFill>
                  <a:srgbClr val="404040"/>
                </a:solidFill>
                <a:effectLst/>
                <a:uLnTx/>
                <a:uFillTx/>
              </a:rPr>
              <a:t>hoá</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Trường</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Đại</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Y </a:t>
            </a:r>
            <a:r>
              <a:rPr kumimoji="0" lang="vi-VN" sz="1200" b="0" i="1" u="none" strike="noStrike" kern="0" cap="none" spc="0" normalizeH="0" baseline="0" noProof="0" dirty="0" err="1">
                <a:ln>
                  <a:noFill/>
                </a:ln>
                <a:solidFill>
                  <a:srgbClr val="404040"/>
                </a:solidFill>
                <a:effectLst/>
                <a:uLnTx/>
                <a:uFillTx/>
              </a:rPr>
              <a:t>dược</a:t>
            </a:r>
            <a:r>
              <a:rPr kumimoji="0" lang="vi-VN" sz="1200" b="0" i="1" u="none" strike="noStrike" kern="0" cap="none" spc="0" normalizeH="0" baseline="0" noProof="0" dirty="0">
                <a:ln>
                  <a:noFill/>
                </a:ln>
                <a:solidFill>
                  <a:srgbClr val="404040"/>
                </a:solidFill>
                <a:effectLst/>
                <a:uLnTx/>
                <a:uFillTx/>
              </a:rPr>
              <a:t> TPHCM, </a:t>
            </a:r>
            <a:r>
              <a:rPr kumimoji="0" lang="vi-VN" sz="1200" b="0" i="1" u="none" strike="noStrike" kern="0" cap="none" spc="0" normalizeH="0" baseline="0" noProof="0" dirty="0" err="1">
                <a:ln>
                  <a:noFill/>
                </a:ln>
                <a:solidFill>
                  <a:srgbClr val="404040"/>
                </a:solidFill>
                <a:effectLst/>
                <a:uLnTx/>
                <a:uFillTx/>
              </a:rPr>
              <a:t>tr</a:t>
            </a:r>
            <a:r>
              <a:rPr kumimoji="0" lang="vi-VN" sz="1200" b="0" i="1" u="none" strike="noStrike" kern="0" cap="none" spc="0" normalizeH="0" baseline="0" noProof="0" dirty="0">
                <a:ln>
                  <a:noFill/>
                </a:ln>
                <a:solidFill>
                  <a:srgbClr val="404040"/>
                </a:solidFill>
                <a:effectLst/>
                <a:uLnTx/>
                <a:uFillTx/>
              </a:rPr>
              <a:t>. </a:t>
            </a:r>
            <a:r>
              <a:rPr kumimoji="0" lang="en-US" sz="1200" b="0" i="1" u="none" strike="noStrike" kern="0" cap="none" spc="0" normalizeH="0" baseline="0" noProof="0" dirty="0">
                <a:ln>
                  <a:noFill/>
                </a:ln>
                <a:solidFill>
                  <a:srgbClr val="404040"/>
                </a:solidFill>
                <a:effectLst/>
                <a:uLnTx/>
                <a:uFillTx/>
                <a:latin typeface="Gill Sans MT" panose="020B0502020104020203"/>
              </a:rPr>
              <a:t>321-330</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panose="020B0502020104020203"/>
            </a:endParaRPr>
          </a:p>
        </p:txBody>
      </p:sp>
      <p:sp>
        <p:nvSpPr>
          <p:cNvPr id="9"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1297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A2DA5010-80C1-CA22-A7C0-1D8F59BFDC60}"/>
              </a:ext>
            </a:extLst>
          </p:cNvPr>
          <p:cNvSpPr>
            <a:spLocks noGrp="1"/>
          </p:cNvSpPr>
          <p:nvPr>
            <p:ph idx="1"/>
          </p:nvPr>
        </p:nvSpPr>
        <p:spPr>
          <a:xfrm>
            <a:off x="2589212" y="1561513"/>
            <a:ext cx="9213582" cy="5104757"/>
          </a:xfrm>
        </p:spPr>
        <p:txBody>
          <a:bodyPr/>
          <a:lstStyle/>
          <a:p>
            <a:pPr marL="0" indent="0">
              <a:buNone/>
            </a:pPr>
            <a:r>
              <a:rPr lang="en-US" sz="2800" b="1">
                <a:latin typeface="Arial" panose="020B0604020202020204" pitchFamily="34" charset="0"/>
                <a:cs typeface="Arial" panose="020B0604020202020204" pitchFamily="34" charset="0"/>
              </a:rPr>
              <a:t>2. CẬN LÂM SÀNG: </a:t>
            </a:r>
            <a:r>
              <a:rPr lang="en-US" sz="2800" b="1" dirty="0">
                <a:latin typeface="Arial" panose="020B0604020202020204" pitchFamily="34" charset="0"/>
                <a:cs typeface="Arial" panose="020B0604020202020204" pitchFamily="34" charset="0"/>
              </a:rPr>
              <a:t>HÌNH ẢNH HỌC</a:t>
            </a:r>
          </a:p>
          <a:p>
            <a:pPr marL="0" indent="0" algn="ctr">
              <a:buNone/>
            </a:pPr>
            <a:r>
              <a:rPr lang="en-US" sz="2600" dirty="0">
                <a:latin typeface="Arial" panose="020B0604020202020204" pitchFamily="34" charset="0"/>
                <a:cs typeface="Arial" panose="020B0604020202020204" pitchFamily="34" charset="0"/>
              </a:rPr>
              <a:t>CT SCAN BỤNG CHẬU CÓ CẢN QUANG</a:t>
            </a:r>
          </a:p>
          <a:p>
            <a:pPr marL="0" indent="0">
              <a:buNone/>
            </a:pPr>
            <a:r>
              <a:rPr lang="en-US" sz="2600" dirty="0" err="1">
                <a:latin typeface="Arial" panose="020B0604020202020204" pitchFamily="34" charset="0"/>
                <a:cs typeface="Arial" panose="020B0604020202020204" pitchFamily="34" charset="0"/>
              </a:rPr>
              <a:t>a.Phát</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hiện</a:t>
            </a:r>
            <a:r>
              <a:rPr lang="en-US" sz="2600" dirty="0">
                <a:latin typeface="Arial" panose="020B0604020202020204" pitchFamily="34" charset="0"/>
                <a:cs typeface="Arial" panose="020B0604020202020204" pitchFamily="34" charset="0"/>
              </a:rPr>
              <a:t> u </a:t>
            </a:r>
            <a:r>
              <a:rPr lang="en-US" sz="2600" dirty="0" err="1">
                <a:latin typeface="Arial" panose="020B0604020202020204" pitchFamily="34" charset="0"/>
                <a:cs typeface="Arial" panose="020B0604020202020204" pitchFamily="34" charset="0"/>
              </a:rPr>
              <a:t>và</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mức</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độ</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xâm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lấn</a:t>
            </a:r>
            <a:r>
              <a:rPr lang="en-US" sz="2600" dirty="0">
                <a:latin typeface="Arial" panose="020B0604020202020204" pitchFamily="34" charset="0"/>
                <a:cs typeface="Arial" panose="020B0604020202020204" pitchFamily="34" charset="0"/>
              </a:rPr>
              <a:t> u</a:t>
            </a:r>
          </a:p>
          <a:p>
            <a:pPr marL="0" indent="0">
              <a:buNone/>
            </a:pPr>
            <a:endParaRPr lang="en-US" sz="2600" dirty="0">
              <a:latin typeface="Arial" panose="020B0604020202020204" pitchFamily="34" charset="0"/>
              <a:cs typeface="Arial" panose="020B0604020202020204" pitchFamily="34" charset="0"/>
            </a:endParaRPr>
          </a:p>
          <a:p>
            <a:pPr marL="0" indent="0">
              <a:buNone/>
            </a:pPr>
            <a:endParaRPr lang="en-US" dirty="0"/>
          </a:p>
        </p:txBody>
      </p:sp>
      <p:graphicFrame>
        <p:nvGraphicFramePr>
          <p:cNvPr id="4" name="Bảng 4">
            <a:extLst>
              <a:ext uri="{FF2B5EF4-FFF2-40B4-BE49-F238E27FC236}">
                <a16:creationId xmlns:a16="http://schemas.microsoft.com/office/drawing/2014/main" id="{E6A023EB-8AF6-3E19-EC6D-FA3A49160BFB}"/>
              </a:ext>
            </a:extLst>
          </p:cNvPr>
          <p:cNvGraphicFramePr>
            <a:graphicFrameLocks noGrp="1"/>
          </p:cNvGraphicFramePr>
          <p:nvPr/>
        </p:nvGraphicFramePr>
        <p:xfrm>
          <a:off x="2589211" y="3151163"/>
          <a:ext cx="6231232" cy="2962841"/>
        </p:xfrm>
        <a:graphic>
          <a:graphicData uri="http://schemas.openxmlformats.org/drawingml/2006/table">
            <a:tbl>
              <a:tblPr firstRow="1" bandRow="1">
                <a:tableStyleId>{5C22544A-7EE6-4342-B048-85BDC9FD1C3A}</a:tableStyleId>
              </a:tblPr>
              <a:tblGrid>
                <a:gridCol w="1617029">
                  <a:extLst>
                    <a:ext uri="{9D8B030D-6E8A-4147-A177-3AD203B41FA5}">
                      <a16:colId xmlns:a16="http://schemas.microsoft.com/office/drawing/2014/main" val="1593619796"/>
                    </a:ext>
                  </a:extLst>
                </a:gridCol>
                <a:gridCol w="4614203">
                  <a:extLst>
                    <a:ext uri="{9D8B030D-6E8A-4147-A177-3AD203B41FA5}">
                      <a16:colId xmlns:a16="http://schemas.microsoft.com/office/drawing/2014/main" val="1322229314"/>
                    </a:ext>
                  </a:extLst>
                </a:gridCol>
              </a:tblGrid>
              <a:tr h="689317">
                <a:tc>
                  <a:txBody>
                    <a:bodyPr/>
                    <a:lstStyle/>
                    <a:p>
                      <a:pPr algn="ctr"/>
                      <a:r>
                        <a:rPr lang="en-US" sz="2400" dirty="0" err="1">
                          <a:latin typeface="Arial" panose="020B0604020202020204" pitchFamily="34" charset="0"/>
                          <a:cs typeface="Arial" panose="020B0604020202020204" pitchFamily="34" charset="0"/>
                        </a:rPr>
                        <a:t>Loại</a:t>
                      </a:r>
                      <a:r>
                        <a:rPr lang="en-US" sz="2400" dirty="0">
                          <a:latin typeface="Arial" panose="020B0604020202020204" pitchFamily="34" charset="0"/>
                          <a:cs typeface="Arial" panose="020B0604020202020204" pitchFamily="34" charset="0"/>
                        </a:rPr>
                        <a:t> u</a:t>
                      </a:r>
                    </a:p>
                    <a:p>
                      <a:pPr algn="ct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CT scan</a:t>
                      </a:r>
                    </a:p>
                    <a:p>
                      <a:pPr algn="ct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86780993"/>
                  </a:ext>
                </a:extLst>
              </a:tr>
              <a:tr h="2139881">
                <a:tc>
                  <a:txBody>
                    <a:bodyPr/>
                    <a:lstStyle/>
                    <a:p>
                      <a:pPr algn="ctr"/>
                      <a:r>
                        <a:rPr lang="en-US" sz="2400" dirty="0">
                          <a:latin typeface="Arial" panose="020B0604020202020204" pitchFamily="34" charset="0"/>
                          <a:cs typeface="Arial" panose="020B0604020202020204" pitchFamily="34" charset="0"/>
                        </a:rPr>
                        <a:t>U </a:t>
                      </a:r>
                      <a:r>
                        <a:rPr lang="en-US" sz="2400" dirty="0" err="1">
                          <a:latin typeface="Arial" panose="020B0604020202020204" pitchFamily="34" charset="0"/>
                          <a:cs typeface="Arial" panose="020B0604020202020204" pitchFamily="34" charset="0"/>
                        </a:rPr>
                        <a:t>tá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tràng</a:t>
                      </a:r>
                      <a:r>
                        <a:rPr lang="en-US" sz="2400" dirty="0">
                          <a:latin typeface="Arial" panose="020B0604020202020204" pitchFamily="34" charset="0"/>
                          <a:cs typeface="Arial" panose="020B0604020202020204" pitchFamily="34" charset="0"/>
                        </a:rPr>
                        <a:t> D2</a:t>
                      </a:r>
                    </a:p>
                    <a:p>
                      <a:endParaRPr lang="en-US" sz="2400" dirty="0">
                        <a:latin typeface="Arial" panose="020B0604020202020204" pitchFamily="34" charset="0"/>
                        <a:cs typeface="Arial" panose="020B0604020202020204" pitchFamily="34" charset="0"/>
                      </a:endParaRPr>
                    </a:p>
                  </a:txBody>
                  <a:tcPr/>
                </a:tc>
                <a:tc>
                  <a:txBody>
                    <a:bodyPr/>
                    <a:lstStyle/>
                    <a:p>
                      <a:pPr algn="just"/>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hẹp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vòng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bờ</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đều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gây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tràng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dày</a:t>
                      </a:r>
                      <a:endParaRPr lang="en-US" sz="2400" dirty="0">
                        <a:latin typeface="Arial" panose="020B0604020202020204" pitchFamily="34" charset="0"/>
                        <a:cs typeface="Arial" panose="020B0604020202020204" pitchFamily="34" charset="0"/>
                      </a:endParaRPr>
                    </a:p>
                    <a:p>
                      <a:pPr algn="just"/>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00359552"/>
                  </a:ext>
                </a:extLst>
              </a:tr>
            </a:tbl>
          </a:graphicData>
        </a:graphic>
      </p:graphicFrame>
      <p:pic>
        <p:nvPicPr>
          <p:cNvPr id="5" name="Hình ảnh 4">
            <a:extLst>
              <a:ext uri="{FF2B5EF4-FFF2-40B4-BE49-F238E27FC236}">
                <a16:creationId xmlns:a16="http://schemas.microsoft.com/office/drawing/2014/main" id="{8A2B5D90-1BC9-1788-C934-8671754BCF38}"/>
              </a:ext>
            </a:extLst>
          </p:cNvPr>
          <p:cNvPicPr>
            <a:picLocks noChangeAspect="1"/>
          </p:cNvPicPr>
          <p:nvPr/>
        </p:nvPicPr>
        <p:blipFill>
          <a:blip r:embed="rId2"/>
          <a:stretch>
            <a:fillRect/>
          </a:stretch>
        </p:blipFill>
        <p:spPr>
          <a:xfrm>
            <a:off x="9059593" y="3151163"/>
            <a:ext cx="2968284" cy="2962840"/>
          </a:xfrm>
          <a:prstGeom prst="rect">
            <a:avLst/>
          </a:prstGeom>
        </p:spPr>
      </p:pic>
      <p:sp>
        <p:nvSpPr>
          <p:cNvPr id="6" name="TextBox 2">
            <a:extLst>
              <a:ext uri="{FF2B5EF4-FFF2-40B4-BE49-F238E27FC236}">
                <a16:creationId xmlns:a16="http://schemas.microsoft.com/office/drawing/2014/main" id="{47DD2FED-093B-6094-7A61-2D3B2C8FDE12}"/>
              </a:ext>
            </a:extLst>
          </p:cNvPr>
          <p:cNvSpPr txBox="1"/>
          <p:nvPr/>
        </p:nvSpPr>
        <p:spPr>
          <a:xfrm>
            <a:off x="4248443" y="6527409"/>
            <a:ext cx="7943556" cy="553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404040"/>
                </a:solidFill>
                <a:effectLst/>
                <a:uLnTx/>
                <a:uFillTx/>
              </a:rPr>
              <a:t>Phan Minh </a:t>
            </a:r>
            <a:r>
              <a:rPr kumimoji="0" lang="vi-VN" sz="1200" b="0" i="1" u="none" strike="noStrike" kern="0" cap="none" spc="0" normalizeH="0" baseline="0" noProof="0" dirty="0" err="1">
                <a:ln>
                  <a:noFill/>
                </a:ln>
                <a:solidFill>
                  <a:srgbClr val="404040"/>
                </a:solidFill>
                <a:effectLst/>
                <a:uLnTx/>
                <a:uFillTx/>
              </a:rPr>
              <a:t>Trí</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Đỗ</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Đình</a:t>
            </a:r>
            <a:r>
              <a:rPr kumimoji="0" lang="vi-VN" sz="1200" b="0" i="1" u="none" strike="noStrike" kern="0" cap="none" spc="0" normalizeH="0" baseline="0" noProof="0" dirty="0">
                <a:ln>
                  <a:noFill/>
                </a:ln>
                <a:solidFill>
                  <a:srgbClr val="404040"/>
                </a:solidFill>
                <a:effectLst/>
                <a:uLnTx/>
                <a:uFillTx/>
              </a:rPr>
              <a:t> Công, (2021), </a:t>
            </a:r>
            <a:r>
              <a:rPr kumimoji="0" lang="vi-VN" sz="1200" b="0" i="1" u="none" strike="noStrike" kern="0" cap="none" spc="0" normalizeH="0" baseline="0" noProof="0" dirty="0" err="1">
                <a:ln>
                  <a:noFill/>
                </a:ln>
                <a:solidFill>
                  <a:srgbClr val="404040"/>
                </a:solidFill>
                <a:effectLst/>
                <a:uLnTx/>
                <a:uFillTx/>
              </a:rPr>
              <a:t>Bệnh</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ngoại</a:t>
            </a:r>
            <a:r>
              <a:rPr kumimoji="0" lang="vi-VN" sz="1200" b="0" i="1" u="none" strike="noStrike" kern="0" cap="none" spc="0" normalizeH="0" baseline="0" noProof="0" dirty="0">
                <a:ln>
                  <a:noFill/>
                </a:ln>
                <a:solidFill>
                  <a:srgbClr val="404040"/>
                </a:solidFill>
                <a:effectLst/>
                <a:uLnTx/>
                <a:uFillTx/>
              </a:rPr>
              <a:t> khoa tiêu </a:t>
            </a:r>
            <a:r>
              <a:rPr kumimoji="0" lang="vi-VN" sz="1200" b="0" i="1" u="none" strike="noStrike" kern="0" cap="none" spc="0" normalizeH="0" baseline="0" noProof="0" dirty="0" err="1">
                <a:ln>
                  <a:noFill/>
                </a:ln>
                <a:solidFill>
                  <a:srgbClr val="404040"/>
                </a:solidFill>
                <a:effectLst/>
                <a:uLnTx/>
                <a:uFillTx/>
              </a:rPr>
              <a:t>hoá</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Trường</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Đại</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Y </a:t>
            </a:r>
            <a:r>
              <a:rPr kumimoji="0" lang="vi-VN" sz="1200" b="0" i="1" u="none" strike="noStrike" kern="0" cap="none" spc="0" normalizeH="0" baseline="0" noProof="0" dirty="0" err="1">
                <a:ln>
                  <a:noFill/>
                </a:ln>
                <a:solidFill>
                  <a:srgbClr val="404040"/>
                </a:solidFill>
                <a:effectLst/>
                <a:uLnTx/>
                <a:uFillTx/>
              </a:rPr>
              <a:t>dược</a:t>
            </a:r>
            <a:r>
              <a:rPr kumimoji="0" lang="vi-VN" sz="1200" b="0" i="1" u="none" strike="noStrike" kern="0" cap="none" spc="0" normalizeH="0" baseline="0" noProof="0" dirty="0">
                <a:ln>
                  <a:noFill/>
                </a:ln>
                <a:solidFill>
                  <a:srgbClr val="404040"/>
                </a:solidFill>
                <a:effectLst/>
                <a:uLnTx/>
                <a:uFillTx/>
              </a:rPr>
              <a:t> TPHCM, </a:t>
            </a:r>
            <a:r>
              <a:rPr kumimoji="0" lang="vi-VN" sz="1200" b="0" i="1" u="none" strike="noStrike" kern="0" cap="none" spc="0" normalizeH="0" baseline="0" noProof="0" dirty="0" err="1">
                <a:ln>
                  <a:noFill/>
                </a:ln>
                <a:solidFill>
                  <a:srgbClr val="404040"/>
                </a:solidFill>
                <a:effectLst/>
                <a:uLnTx/>
                <a:uFillTx/>
              </a:rPr>
              <a:t>tr</a:t>
            </a:r>
            <a:r>
              <a:rPr kumimoji="0" lang="vi-VN" sz="1200" b="0" i="1" u="none" strike="noStrike" kern="0" cap="none" spc="0" normalizeH="0" baseline="0" noProof="0" dirty="0">
                <a:ln>
                  <a:noFill/>
                </a:ln>
                <a:solidFill>
                  <a:srgbClr val="404040"/>
                </a:solidFill>
                <a:effectLst/>
                <a:uLnTx/>
                <a:uFillTx/>
              </a:rPr>
              <a:t>. </a:t>
            </a:r>
            <a:r>
              <a:rPr kumimoji="0" lang="en-US" sz="1200" b="0" i="1" u="none" strike="noStrike" kern="0" cap="none" spc="0" normalizeH="0" baseline="0" noProof="0" dirty="0">
                <a:ln>
                  <a:noFill/>
                </a:ln>
                <a:solidFill>
                  <a:srgbClr val="404040"/>
                </a:solidFill>
                <a:effectLst/>
                <a:uLnTx/>
                <a:uFillTx/>
                <a:latin typeface="Gill Sans MT" panose="020B0502020104020203"/>
              </a:rPr>
              <a:t>321-330</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panose="020B0502020104020203"/>
            </a:endParaRPr>
          </a:p>
        </p:txBody>
      </p:sp>
      <p:sp>
        <p:nvSpPr>
          <p:cNvPr id="7"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2157980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B0CC43C7-4CDE-EACF-65CD-D036712D28F1}"/>
              </a:ext>
            </a:extLst>
          </p:cNvPr>
          <p:cNvSpPr>
            <a:spLocks noGrp="1"/>
          </p:cNvSpPr>
          <p:nvPr>
            <p:ph idx="1"/>
          </p:nvPr>
        </p:nvSpPr>
        <p:spPr>
          <a:xfrm>
            <a:off x="2589212" y="1631852"/>
            <a:ext cx="9283920" cy="4931180"/>
          </a:xfrm>
        </p:spPr>
        <p:txBody>
          <a:bodyPr/>
          <a:lstStyle/>
          <a:p>
            <a:pPr marL="0" indent="0">
              <a:buNone/>
            </a:pPr>
            <a:r>
              <a:rPr lang="en-US" sz="2800" b="1">
                <a:latin typeface="Arial" panose="020B0604020202020204" pitchFamily="34" charset="0"/>
                <a:cs typeface="Arial" panose="020B0604020202020204" pitchFamily="34" charset="0"/>
              </a:rPr>
              <a:t>2. CẬN LÂM SÀNG: </a:t>
            </a:r>
            <a:r>
              <a:rPr lang="en-US" sz="2800" b="1" dirty="0">
                <a:latin typeface="Arial" panose="020B0604020202020204" pitchFamily="34" charset="0"/>
                <a:cs typeface="Arial" panose="020B0604020202020204" pitchFamily="34" charset="0"/>
              </a:rPr>
              <a:t>HÌNH ẢNH HỌC</a:t>
            </a:r>
          </a:p>
          <a:p>
            <a:pPr marL="0" indent="0" algn="ctr">
              <a:buNone/>
            </a:pPr>
            <a:r>
              <a:rPr lang="en-US" sz="2600" dirty="0">
                <a:latin typeface="Arial" panose="020B0604020202020204" pitchFamily="34" charset="0"/>
                <a:cs typeface="Arial" panose="020B0604020202020204" pitchFamily="34" charset="0"/>
              </a:rPr>
              <a:t>CT SCAN BỤNG CHẬU CÓ CẢN QUANG</a:t>
            </a:r>
          </a:p>
          <a:p>
            <a:pPr marL="0" indent="0">
              <a:buNone/>
            </a:pPr>
            <a:r>
              <a:rPr lang="en-US" sz="2600" dirty="0" err="1">
                <a:latin typeface="Arial" panose="020B0604020202020204" pitchFamily="34" charset="0"/>
                <a:cs typeface="Arial" panose="020B0604020202020204" pitchFamily="34" charset="0"/>
              </a:rPr>
              <a:t>a.Phát</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hiện</a:t>
            </a:r>
            <a:r>
              <a:rPr lang="en-US" sz="2600" dirty="0">
                <a:latin typeface="Arial" panose="020B0604020202020204" pitchFamily="34" charset="0"/>
                <a:cs typeface="Arial" panose="020B0604020202020204" pitchFamily="34" charset="0"/>
              </a:rPr>
              <a:t> u </a:t>
            </a:r>
            <a:r>
              <a:rPr lang="en-US" sz="2600" dirty="0" err="1">
                <a:latin typeface="Arial" panose="020B0604020202020204" pitchFamily="34" charset="0"/>
                <a:cs typeface="Arial" panose="020B0604020202020204" pitchFamily="34" charset="0"/>
              </a:rPr>
              <a:t>và</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mức</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độ</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xâm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lấn</a:t>
            </a:r>
            <a:r>
              <a:rPr lang="en-US" sz="2600" dirty="0">
                <a:latin typeface="Arial" panose="020B0604020202020204" pitchFamily="34" charset="0"/>
                <a:cs typeface="Arial" panose="020B0604020202020204" pitchFamily="34" charset="0"/>
              </a:rPr>
              <a:t> u</a:t>
            </a:r>
          </a:p>
          <a:p>
            <a:pPr marL="0" indent="0">
              <a:buNone/>
            </a:pPr>
            <a:endParaRPr lang="en-US" sz="2600" dirty="0">
              <a:latin typeface="Arial" panose="020B0604020202020204" pitchFamily="34" charset="0"/>
              <a:cs typeface="Arial" panose="020B0604020202020204" pitchFamily="34" charset="0"/>
            </a:endParaRPr>
          </a:p>
          <a:p>
            <a:pPr marL="0" indent="0">
              <a:buNone/>
            </a:pPr>
            <a:endParaRPr lang="en-US" dirty="0"/>
          </a:p>
        </p:txBody>
      </p:sp>
      <p:graphicFrame>
        <p:nvGraphicFramePr>
          <p:cNvPr id="4" name="Bảng 4">
            <a:extLst>
              <a:ext uri="{FF2B5EF4-FFF2-40B4-BE49-F238E27FC236}">
                <a16:creationId xmlns:a16="http://schemas.microsoft.com/office/drawing/2014/main" id="{3B4BA675-DCE9-1130-8DD8-D8C9B9BB76B1}"/>
              </a:ext>
            </a:extLst>
          </p:cNvPr>
          <p:cNvGraphicFramePr>
            <a:graphicFrameLocks noGrp="1"/>
          </p:cNvGraphicFramePr>
          <p:nvPr/>
        </p:nvGraphicFramePr>
        <p:xfrm>
          <a:off x="2589211" y="3235569"/>
          <a:ext cx="5978013" cy="3108960"/>
        </p:xfrm>
        <a:graphic>
          <a:graphicData uri="http://schemas.openxmlformats.org/drawingml/2006/table">
            <a:tbl>
              <a:tblPr firstRow="1" bandRow="1">
                <a:tableStyleId>{5C22544A-7EE6-4342-B048-85BDC9FD1C3A}</a:tableStyleId>
              </a:tblPr>
              <a:tblGrid>
                <a:gridCol w="1485305">
                  <a:extLst>
                    <a:ext uri="{9D8B030D-6E8A-4147-A177-3AD203B41FA5}">
                      <a16:colId xmlns:a16="http://schemas.microsoft.com/office/drawing/2014/main" val="3340085544"/>
                    </a:ext>
                  </a:extLst>
                </a:gridCol>
                <a:gridCol w="4492708">
                  <a:extLst>
                    <a:ext uri="{9D8B030D-6E8A-4147-A177-3AD203B41FA5}">
                      <a16:colId xmlns:a16="http://schemas.microsoft.com/office/drawing/2014/main" val="1510128626"/>
                    </a:ext>
                  </a:extLst>
                </a:gridCol>
              </a:tblGrid>
              <a:tr h="672754">
                <a:tc>
                  <a:txBody>
                    <a:bodyPr/>
                    <a:lstStyle/>
                    <a:p>
                      <a:pPr algn="ctr"/>
                      <a:r>
                        <a:rPr lang="en-US" sz="2400" dirty="0" err="1">
                          <a:latin typeface="Arial" panose="020B0604020202020204" pitchFamily="34" charset="0"/>
                          <a:cs typeface="Arial" panose="020B0604020202020204" pitchFamily="34" charset="0"/>
                        </a:rPr>
                        <a:t>Loại</a:t>
                      </a:r>
                      <a:r>
                        <a:rPr lang="en-US" sz="2400" dirty="0">
                          <a:latin typeface="Arial" panose="020B0604020202020204" pitchFamily="34" charset="0"/>
                          <a:cs typeface="Arial" panose="020B0604020202020204" pitchFamily="34" charset="0"/>
                        </a:rPr>
                        <a:t> u</a:t>
                      </a:r>
                    </a:p>
                    <a:p>
                      <a:pPr algn="ct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CT scan</a:t>
                      </a:r>
                    </a:p>
                    <a:p>
                      <a:pPr algn="ct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50384736"/>
                  </a:ext>
                </a:extLst>
              </a:tr>
              <a:tr h="2025282">
                <a:tc>
                  <a:txBody>
                    <a:bodyPr/>
                    <a:lstStyle/>
                    <a:p>
                      <a:pPr algn="ctr"/>
                      <a:r>
                        <a:rPr lang="en-US" sz="2400" dirty="0">
                          <a:latin typeface="Arial" panose="020B0604020202020204" pitchFamily="34" charset="0"/>
                          <a:cs typeface="Arial" panose="020B0604020202020204" pitchFamily="34" charset="0"/>
                        </a:rPr>
                        <a:t>U </a:t>
                      </a:r>
                      <a:r>
                        <a:rPr lang="en-US" sz="2400" dirty="0" err="1">
                          <a:latin typeface="Arial" panose="020B0604020202020204" pitchFamily="34" charset="0"/>
                          <a:cs typeface="Arial" panose="020B0604020202020204" pitchFamily="34" charset="0"/>
                        </a:rPr>
                        <a:t>đoạn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cuối</a:t>
                      </a:r>
                      <a:r>
                        <a:rPr lang="en-US" sz="2400" dirty="0">
                          <a:latin typeface="Arial" panose="020B0604020202020204" pitchFamily="34" charset="0"/>
                          <a:cs typeface="Arial" panose="020B0604020202020204" pitchFamily="34" charset="0"/>
                        </a:rPr>
                        <a:t> OMC</a:t>
                      </a:r>
                    </a:p>
                    <a:p>
                      <a:endParaRPr lang="en-US" sz="2400" dirty="0">
                        <a:latin typeface="Arial" panose="020B0604020202020204" pitchFamily="34" charset="0"/>
                        <a:cs typeface="Arial" panose="020B0604020202020204" pitchFamily="34" charset="0"/>
                      </a:endParaRPr>
                    </a:p>
                  </a:txBody>
                  <a:tcPr/>
                </a:tc>
                <a:tc>
                  <a:txBody>
                    <a:bodyPr/>
                    <a:lstStyle/>
                    <a:p>
                      <a:pPr algn="just"/>
                      <a:r>
                        <a:rPr lang="vi-VN" sz="2400" dirty="0">
                          <a:latin typeface="Arial" panose="020B0604020202020204" pitchFamily="34" charset="0"/>
                          <a:cs typeface="Arial" panose="020B0604020202020204" pitchFamily="34" charset="0"/>
                        </a:rPr>
                        <a:t>Phim </a:t>
                      </a:r>
                      <a:r>
                        <a:rPr lang="vi-VN" sz="2400" dirty="0" err="1">
                          <a:latin typeface="Arial" panose="020B0604020202020204" pitchFamily="34" charset="0"/>
                          <a:cs typeface="Arial" panose="020B0604020202020204" pitchFamily="34" charset="0"/>
                        </a:rPr>
                        <a:t>cản</a:t>
                      </a:r>
                      <a:r>
                        <a:rPr lang="vi-VN" sz="2400" dirty="0">
                          <a:latin typeface="Arial" panose="020B0604020202020204" pitchFamily="34" charset="0"/>
                          <a:cs typeface="Arial" panose="020B0604020202020204" pitchFamily="34" charset="0"/>
                        </a:rPr>
                        <a:t> quang: </a:t>
                      </a:r>
                      <a:r>
                        <a:rPr lang="vi-VN" sz="2400" dirty="0" err="1">
                          <a:latin typeface="Arial" panose="020B0604020202020204" pitchFamily="34" charset="0"/>
                          <a:cs typeface="Arial" panose="020B0604020202020204" pitchFamily="34" charset="0"/>
                        </a:rPr>
                        <a:t>Dày</a:t>
                      </a:r>
                      <a:r>
                        <a:rPr lang="vi-VN" sz="2400" dirty="0">
                          <a:latin typeface="Arial" panose="020B0604020202020204" pitchFamily="34" charset="0"/>
                          <a:cs typeface="Arial" panose="020B0604020202020204" pitchFamily="34" charset="0"/>
                        </a:rPr>
                        <a:t> không </a:t>
                      </a:r>
                      <a:r>
                        <a:rPr lang="vi-VN" sz="2400" dirty="0" err="1">
                          <a:latin typeface="Arial" panose="020B0604020202020204" pitchFamily="34" charset="0"/>
                          <a:cs typeface="Arial" panose="020B0604020202020204" pitchFamily="34" charset="0"/>
                        </a:rPr>
                        <a:t>đều</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và</a:t>
                      </a:r>
                      <a:r>
                        <a:rPr lang="vi-VN" sz="2400" dirty="0">
                          <a:latin typeface="Arial" panose="020B0604020202020204" pitchFamily="34" charset="0"/>
                          <a:cs typeface="Arial" panose="020B0604020202020204" pitchFamily="34" charset="0"/>
                        </a:rPr>
                        <a:t> không </a:t>
                      </a:r>
                      <a:r>
                        <a:rPr lang="vi-VN" sz="2400" dirty="0" err="1">
                          <a:latin typeface="Arial" panose="020B0604020202020204" pitchFamily="34" charset="0"/>
                          <a:cs typeface="Arial" panose="020B0604020202020204" pitchFamily="34" charset="0"/>
                        </a:rPr>
                        <a:t>đối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xứng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đoạn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cuối</a:t>
                      </a:r>
                      <a:r>
                        <a:rPr lang="vi-VN" sz="2400" dirty="0">
                          <a:latin typeface="Arial" panose="020B0604020202020204" pitchFamily="34" charset="0"/>
                          <a:cs typeface="Arial" panose="020B0604020202020204" pitchFamily="34" charset="0"/>
                        </a:rPr>
                        <a:t> OMC </a:t>
                      </a:r>
                      <a:r>
                        <a:rPr lang="vi-VN" sz="2400" dirty="0" err="1">
                          <a:latin typeface="Arial" panose="020B0604020202020204" pitchFamily="34" charset="0"/>
                          <a:cs typeface="Arial" panose="020B0604020202020204" pitchFamily="34" charset="0"/>
                        </a:rPr>
                        <a:t>kèm</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với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giãn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đường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mật</a:t>
                      </a:r>
                      <a:r>
                        <a:rPr lang="vi-VN" sz="2400" dirty="0">
                          <a:latin typeface="Arial" panose="020B0604020202020204" pitchFamily="34" charset="0"/>
                          <a:cs typeface="Arial" panose="020B0604020202020204" pitchFamily="34" charset="0"/>
                        </a:rPr>
                        <a:t> trong gan, </a:t>
                      </a:r>
                      <a:r>
                        <a:rPr lang="vi-VN" sz="2400" dirty="0" err="1">
                          <a:latin typeface="Arial" panose="020B0604020202020204" pitchFamily="34" charset="0"/>
                          <a:cs typeface="Arial" panose="020B0604020202020204" pitchFamily="34" charset="0"/>
                        </a:rPr>
                        <a:t>thành</a:t>
                      </a:r>
                      <a:r>
                        <a:rPr lang="vi-VN" sz="2400" dirty="0">
                          <a:latin typeface="Arial" panose="020B0604020202020204" pitchFamily="34" charset="0"/>
                          <a:cs typeface="Arial" panose="020B0604020202020204" pitchFamily="34" charset="0"/>
                        </a:rPr>
                        <a:t> OMC tăng </a:t>
                      </a:r>
                      <a:r>
                        <a:rPr lang="vi-VN" sz="2400" dirty="0" err="1">
                          <a:latin typeface="Arial" panose="020B0604020202020204" pitchFamily="34" charset="0"/>
                          <a:cs typeface="Arial" panose="020B0604020202020204" pitchFamily="34" charset="0"/>
                        </a:rPr>
                        <a:t>đậm</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độ</a:t>
                      </a:r>
                      <a:r>
                        <a:rPr lang="vi-VN" sz="2400" dirty="0">
                          <a:latin typeface="Arial" panose="020B0604020202020204" pitchFamily="34" charset="0"/>
                          <a:cs typeface="Arial" panose="020B0604020202020204" pitchFamily="34" charset="0"/>
                        </a:rPr>
                        <a:t> so </a:t>
                      </a:r>
                      <a:r>
                        <a:rPr lang="vi-VN" sz="2400" dirty="0" err="1">
                          <a:latin typeface="Arial" panose="020B0604020202020204" pitchFamily="34" charset="0"/>
                          <a:cs typeface="Arial" panose="020B0604020202020204" pitchFamily="34" charset="0"/>
                        </a:rPr>
                        <a:t>với</a:t>
                      </a:r>
                      <a:r>
                        <a:rPr lang="vi-VN" sz="2400" dirty="0">
                          <a:latin typeface="Arial" panose="020B0604020202020204" pitchFamily="34" charset="0"/>
                          <a:cs typeface="Arial" panose="020B0604020202020204" pitchFamily="34" charset="0"/>
                        </a:rPr>
                        <a:t> nhu mô gan.</a:t>
                      </a:r>
                    </a:p>
                    <a:p>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83846372"/>
                  </a:ext>
                </a:extLst>
              </a:tr>
            </a:tbl>
          </a:graphicData>
        </a:graphic>
      </p:graphicFrame>
      <p:pic>
        <p:nvPicPr>
          <p:cNvPr id="5" name="Hình ảnh 4">
            <a:extLst>
              <a:ext uri="{FF2B5EF4-FFF2-40B4-BE49-F238E27FC236}">
                <a16:creationId xmlns:a16="http://schemas.microsoft.com/office/drawing/2014/main" id="{E2B6598E-4BAF-50D5-3D3E-726FF4D4485B}"/>
              </a:ext>
            </a:extLst>
          </p:cNvPr>
          <p:cNvPicPr>
            <a:picLocks noChangeAspect="1"/>
          </p:cNvPicPr>
          <p:nvPr/>
        </p:nvPicPr>
        <p:blipFill>
          <a:blip r:embed="rId3"/>
          <a:stretch>
            <a:fillRect/>
          </a:stretch>
        </p:blipFill>
        <p:spPr>
          <a:xfrm>
            <a:off x="8736037" y="3235570"/>
            <a:ext cx="3455963" cy="3108960"/>
          </a:xfrm>
          <a:prstGeom prst="rect">
            <a:avLst/>
          </a:prstGeom>
        </p:spPr>
      </p:pic>
      <p:sp>
        <p:nvSpPr>
          <p:cNvPr id="6" name="TextBox 2">
            <a:extLst>
              <a:ext uri="{FF2B5EF4-FFF2-40B4-BE49-F238E27FC236}">
                <a16:creationId xmlns:a16="http://schemas.microsoft.com/office/drawing/2014/main" id="{CCF15CAB-1350-3843-382E-C0B2263E2E73}"/>
              </a:ext>
            </a:extLst>
          </p:cNvPr>
          <p:cNvSpPr txBox="1"/>
          <p:nvPr/>
        </p:nvSpPr>
        <p:spPr>
          <a:xfrm>
            <a:off x="4262511" y="6563031"/>
            <a:ext cx="7929488" cy="553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404040"/>
                </a:solidFill>
                <a:effectLst/>
                <a:uLnTx/>
                <a:uFillTx/>
              </a:rPr>
              <a:t>Phan Minh </a:t>
            </a:r>
            <a:r>
              <a:rPr kumimoji="0" lang="vi-VN" sz="1200" b="0" i="1" u="none" strike="noStrike" kern="0" cap="none" spc="0" normalizeH="0" baseline="0" noProof="0" dirty="0" err="1">
                <a:ln>
                  <a:noFill/>
                </a:ln>
                <a:solidFill>
                  <a:srgbClr val="404040"/>
                </a:solidFill>
                <a:effectLst/>
                <a:uLnTx/>
                <a:uFillTx/>
              </a:rPr>
              <a:t>Trí</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Đỗ</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Đình</a:t>
            </a:r>
            <a:r>
              <a:rPr kumimoji="0" lang="vi-VN" sz="1200" b="0" i="1" u="none" strike="noStrike" kern="0" cap="none" spc="0" normalizeH="0" baseline="0" noProof="0" dirty="0">
                <a:ln>
                  <a:noFill/>
                </a:ln>
                <a:solidFill>
                  <a:srgbClr val="404040"/>
                </a:solidFill>
                <a:effectLst/>
                <a:uLnTx/>
                <a:uFillTx/>
              </a:rPr>
              <a:t> Công, (2021), </a:t>
            </a:r>
            <a:r>
              <a:rPr kumimoji="0" lang="vi-VN" sz="1200" b="0" i="1" u="none" strike="noStrike" kern="0" cap="none" spc="0" normalizeH="0" baseline="0" noProof="0" dirty="0" err="1">
                <a:ln>
                  <a:noFill/>
                </a:ln>
                <a:solidFill>
                  <a:srgbClr val="404040"/>
                </a:solidFill>
                <a:effectLst/>
                <a:uLnTx/>
                <a:uFillTx/>
              </a:rPr>
              <a:t>Bệnh</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ngoại</a:t>
            </a:r>
            <a:r>
              <a:rPr kumimoji="0" lang="vi-VN" sz="1200" b="0" i="1" u="none" strike="noStrike" kern="0" cap="none" spc="0" normalizeH="0" baseline="0" noProof="0" dirty="0">
                <a:ln>
                  <a:noFill/>
                </a:ln>
                <a:solidFill>
                  <a:srgbClr val="404040"/>
                </a:solidFill>
                <a:effectLst/>
                <a:uLnTx/>
                <a:uFillTx/>
              </a:rPr>
              <a:t> khoa tiêu </a:t>
            </a:r>
            <a:r>
              <a:rPr kumimoji="0" lang="vi-VN" sz="1200" b="0" i="1" u="none" strike="noStrike" kern="0" cap="none" spc="0" normalizeH="0" baseline="0" noProof="0" dirty="0" err="1">
                <a:ln>
                  <a:noFill/>
                </a:ln>
                <a:solidFill>
                  <a:srgbClr val="404040"/>
                </a:solidFill>
                <a:effectLst/>
                <a:uLnTx/>
                <a:uFillTx/>
              </a:rPr>
              <a:t>hoá</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Trường</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Đại</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Y </a:t>
            </a:r>
            <a:r>
              <a:rPr kumimoji="0" lang="vi-VN" sz="1200" b="0" i="1" u="none" strike="noStrike" kern="0" cap="none" spc="0" normalizeH="0" baseline="0" noProof="0" dirty="0" err="1">
                <a:ln>
                  <a:noFill/>
                </a:ln>
                <a:solidFill>
                  <a:srgbClr val="404040"/>
                </a:solidFill>
                <a:effectLst/>
                <a:uLnTx/>
                <a:uFillTx/>
              </a:rPr>
              <a:t>dược</a:t>
            </a:r>
            <a:r>
              <a:rPr kumimoji="0" lang="vi-VN" sz="1200" b="0" i="1" u="none" strike="noStrike" kern="0" cap="none" spc="0" normalizeH="0" baseline="0" noProof="0" dirty="0">
                <a:ln>
                  <a:noFill/>
                </a:ln>
                <a:solidFill>
                  <a:srgbClr val="404040"/>
                </a:solidFill>
                <a:effectLst/>
                <a:uLnTx/>
                <a:uFillTx/>
              </a:rPr>
              <a:t> TPHCM, </a:t>
            </a:r>
            <a:r>
              <a:rPr kumimoji="0" lang="vi-VN" sz="1200" b="0" i="1" u="none" strike="noStrike" kern="0" cap="none" spc="0" normalizeH="0" baseline="0" noProof="0" dirty="0" err="1">
                <a:ln>
                  <a:noFill/>
                </a:ln>
                <a:solidFill>
                  <a:srgbClr val="404040"/>
                </a:solidFill>
                <a:effectLst/>
                <a:uLnTx/>
                <a:uFillTx/>
              </a:rPr>
              <a:t>tr</a:t>
            </a:r>
            <a:r>
              <a:rPr kumimoji="0" lang="vi-VN" sz="1200" b="0" i="1" u="none" strike="noStrike" kern="0" cap="none" spc="0" normalizeH="0" baseline="0" noProof="0" dirty="0">
                <a:ln>
                  <a:noFill/>
                </a:ln>
                <a:solidFill>
                  <a:srgbClr val="404040"/>
                </a:solidFill>
                <a:effectLst/>
                <a:uLnTx/>
                <a:uFillTx/>
              </a:rPr>
              <a:t>. </a:t>
            </a:r>
            <a:r>
              <a:rPr kumimoji="0" lang="en-US" sz="1200" b="0" i="1" u="none" strike="noStrike" kern="0" cap="none" spc="0" normalizeH="0" baseline="0" noProof="0" dirty="0">
                <a:ln>
                  <a:noFill/>
                </a:ln>
                <a:solidFill>
                  <a:srgbClr val="404040"/>
                </a:solidFill>
                <a:effectLst/>
                <a:uLnTx/>
                <a:uFillTx/>
                <a:latin typeface="Gill Sans MT" panose="020B0502020104020203"/>
              </a:rPr>
              <a:t>321-330</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panose="020B0502020104020203"/>
            </a:endParaRPr>
          </a:p>
        </p:txBody>
      </p:sp>
      <p:sp>
        <p:nvSpPr>
          <p:cNvPr id="7"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627799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F422F67-4FCC-EDA2-6CBD-76E224EDB936}"/>
              </a:ext>
            </a:extLst>
          </p:cNvPr>
          <p:cNvSpPr>
            <a:spLocks noGrp="1"/>
          </p:cNvSpPr>
          <p:nvPr>
            <p:ph type="title"/>
          </p:nvPr>
        </p:nvSpPr>
        <p:spPr>
          <a:xfrm>
            <a:off x="1243097" y="449882"/>
            <a:ext cx="8911687" cy="1280890"/>
          </a:xfrm>
        </p:spPr>
        <p:txBody>
          <a:bodyPr>
            <a:normAutofit/>
          </a:bodyPr>
          <a:lstStyle/>
          <a:p>
            <a:pPr algn="ctr"/>
            <a:r>
              <a:rPr lang="en-US" sz="5400" b="1" dirty="0">
                <a:latin typeface="Arial" panose="020B0604020202020204" pitchFamily="34" charset="0"/>
                <a:cs typeface="Arial" panose="020B0604020202020204" pitchFamily="34" charset="0"/>
              </a:rPr>
              <a:t>NỘI DUNG</a:t>
            </a:r>
          </a:p>
        </p:txBody>
      </p:sp>
      <p:sp>
        <p:nvSpPr>
          <p:cNvPr id="3" name="Chỗ dành sẵn cho Nội dung 2">
            <a:extLst>
              <a:ext uri="{FF2B5EF4-FFF2-40B4-BE49-F238E27FC236}">
                <a16:creationId xmlns:a16="http://schemas.microsoft.com/office/drawing/2014/main" id="{E9B72064-FA6C-D01C-1FE6-07A9C5F24E1A}"/>
              </a:ext>
            </a:extLst>
          </p:cNvPr>
          <p:cNvSpPr>
            <a:spLocks noGrp="1"/>
          </p:cNvSpPr>
          <p:nvPr>
            <p:ph idx="1"/>
          </p:nvPr>
        </p:nvSpPr>
        <p:spPr>
          <a:xfrm>
            <a:off x="3653804" y="1730772"/>
            <a:ext cx="8117059" cy="4873228"/>
          </a:xfrm>
        </p:spPr>
        <p:txBody>
          <a:bodyPr>
            <a:normAutofit/>
          </a:bodyPr>
          <a:lstStyle/>
          <a:p>
            <a:pPr marL="0" indent="0" algn="just">
              <a:buNone/>
            </a:pPr>
            <a:r>
              <a:rPr lang="en-US" sz="2800">
                <a:latin typeface="Arial" panose="020B0604020202020204" pitchFamily="34" charset="0"/>
                <a:cs typeface="Arial" panose="020B0604020202020204" pitchFamily="34" charset="0"/>
              </a:rPr>
              <a:t>	I </a:t>
            </a:r>
            <a:r>
              <a:rPr lang="en-US" sz="3200">
                <a:latin typeface="Arial" panose="020B0604020202020204" pitchFamily="34" charset="0"/>
                <a:cs typeface="Arial" panose="020B0604020202020204" pitchFamily="34" charset="0"/>
              </a:rPr>
              <a:t>TỔNG </a:t>
            </a:r>
            <a:r>
              <a:rPr lang="en-US" sz="3200" dirty="0">
                <a:latin typeface="Arial" panose="020B0604020202020204" pitchFamily="34" charset="0"/>
                <a:cs typeface="Arial" panose="020B0604020202020204" pitchFamily="34" charset="0"/>
              </a:rPr>
              <a:t>QUAN</a:t>
            </a:r>
          </a:p>
          <a:p>
            <a:pPr marL="0" indent="0" algn="just">
              <a:buNone/>
            </a:pPr>
            <a:r>
              <a:rPr lang="en-US" sz="3200">
                <a:latin typeface="Arial" panose="020B0604020202020204" pitchFamily="34" charset="0"/>
                <a:cs typeface="Arial" panose="020B0604020202020204" pitchFamily="34" charset="0"/>
              </a:rPr>
              <a:t>	II. CHẨN </a:t>
            </a:r>
            <a:r>
              <a:rPr lang="en-US" sz="3200" dirty="0">
                <a:latin typeface="Arial" panose="020B0604020202020204" pitchFamily="34" charset="0"/>
                <a:cs typeface="Arial" panose="020B0604020202020204" pitchFamily="34" charset="0"/>
              </a:rPr>
              <a:t>ĐOÁN</a:t>
            </a:r>
          </a:p>
          <a:p>
            <a:pPr marL="457200" lvl="1" indent="0" algn="just">
              <a:buNone/>
            </a:pPr>
            <a:r>
              <a:rPr lang="en-US" sz="3200">
                <a:latin typeface="Arial" panose="020B0604020202020204" pitchFamily="34" charset="0"/>
                <a:cs typeface="Arial" panose="020B0604020202020204" pitchFamily="34" charset="0"/>
              </a:rPr>
              <a:t>	1</a:t>
            </a:r>
            <a:r>
              <a:rPr lang="en-US" sz="2800">
                <a:latin typeface="Arial" panose="020B0604020202020204" pitchFamily="34" charset="0"/>
                <a:cs typeface="Arial" panose="020B0604020202020204" pitchFamily="34" charset="0"/>
              </a:rPr>
              <a:t>. LÂM </a:t>
            </a:r>
            <a:r>
              <a:rPr lang="en-US" sz="2800" dirty="0">
                <a:latin typeface="Arial" panose="020B0604020202020204" pitchFamily="34" charset="0"/>
                <a:cs typeface="Arial" panose="020B0604020202020204" pitchFamily="34" charset="0"/>
              </a:rPr>
              <a:t>SÀNG</a:t>
            </a:r>
          </a:p>
          <a:p>
            <a:pPr marL="457200" lvl="1" indent="0" algn="just">
              <a:buNone/>
            </a:pPr>
            <a:r>
              <a:rPr lang="en-US" sz="2800" dirty="0">
                <a:latin typeface="Arial" panose="020B0604020202020204" pitchFamily="34" charset="0"/>
                <a:cs typeface="Arial" panose="020B0604020202020204" pitchFamily="34" charset="0"/>
              </a:rPr>
              <a:t>	</a:t>
            </a:r>
            <a:r>
              <a:rPr lang="en-US" sz="2800">
                <a:latin typeface="Arial" panose="020B0604020202020204" pitchFamily="34" charset="0"/>
                <a:cs typeface="Arial" panose="020B0604020202020204" pitchFamily="34" charset="0"/>
              </a:rPr>
              <a:t>2. CẬN </a:t>
            </a:r>
            <a:r>
              <a:rPr lang="en-US" sz="2800" dirty="0">
                <a:latin typeface="Arial" panose="020B0604020202020204" pitchFamily="34" charset="0"/>
                <a:cs typeface="Arial" panose="020B0604020202020204" pitchFamily="34" charset="0"/>
              </a:rPr>
              <a:t>LÂM SÀNG</a:t>
            </a:r>
          </a:p>
          <a:p>
            <a:pPr marL="457200" lvl="1" indent="0" algn="just">
              <a:buNone/>
            </a:pPr>
            <a:r>
              <a:rPr lang="en-US" sz="3200">
                <a:latin typeface="Arial" panose="020B0604020202020204" pitchFamily="34" charset="0"/>
                <a:cs typeface="Arial" panose="020B0604020202020204" pitchFamily="34" charset="0"/>
              </a:rPr>
              <a:t>III. PHÂN </a:t>
            </a:r>
            <a:r>
              <a:rPr lang="en-US" sz="3200" dirty="0">
                <a:latin typeface="Arial" panose="020B0604020202020204" pitchFamily="34" charset="0"/>
                <a:cs typeface="Arial" panose="020B0604020202020204" pitchFamily="34" charset="0"/>
              </a:rPr>
              <a:t>LOẠI GIAI ĐOẠN</a:t>
            </a:r>
          </a:p>
          <a:p>
            <a:pPr marL="457200" lvl="1" indent="0" algn="just">
              <a:buNone/>
            </a:pPr>
            <a:r>
              <a:rPr lang="en-US" sz="3200">
                <a:latin typeface="Arial" panose="020B0604020202020204" pitchFamily="34" charset="0"/>
                <a:cs typeface="Arial" panose="020B0604020202020204" pitchFamily="34" charset="0"/>
              </a:rPr>
              <a:t>IV. ĐIỀU </a:t>
            </a:r>
            <a:r>
              <a:rPr lang="en-US" sz="3200" dirty="0">
                <a:latin typeface="Arial" panose="020B0604020202020204" pitchFamily="34" charset="0"/>
                <a:cs typeface="Arial" panose="020B0604020202020204" pitchFamily="34" charset="0"/>
              </a:rPr>
              <a:t>TRỊ </a:t>
            </a:r>
          </a:p>
          <a:p>
            <a:pPr marL="457200" lvl="1" indent="0" algn="just">
              <a:buNone/>
            </a:pPr>
            <a:r>
              <a:rPr lang="en-US" sz="3200">
                <a:latin typeface="Arial" panose="020B0604020202020204" pitchFamily="34" charset="0"/>
                <a:cs typeface="Arial" panose="020B0604020202020204" pitchFamily="34" charset="0"/>
              </a:rPr>
              <a:t>V. TIÊN LƯỢNG</a:t>
            </a:r>
          </a:p>
          <a:p>
            <a:pPr marL="457200" lvl="1" indent="0" algn="just">
              <a:buNone/>
            </a:pPr>
            <a:r>
              <a:rPr lang="en-US" sz="3200">
                <a:latin typeface="Arial" panose="020B0604020202020204" pitchFamily="34" charset="0"/>
                <a:cs typeface="Arial" panose="020B0604020202020204" pitchFamily="34" charset="0"/>
              </a:rPr>
              <a:t>VI. Kết luận</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8284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4C8B73BA-566D-5E5D-A581-8AA28A2F6A2C}"/>
              </a:ext>
            </a:extLst>
          </p:cNvPr>
          <p:cNvSpPr>
            <a:spLocks noGrp="1"/>
          </p:cNvSpPr>
          <p:nvPr>
            <p:ph idx="1"/>
          </p:nvPr>
        </p:nvSpPr>
        <p:spPr>
          <a:xfrm>
            <a:off x="2589211" y="1603717"/>
            <a:ext cx="8911687" cy="4923692"/>
          </a:xfrm>
        </p:spPr>
        <p:txBody>
          <a:bodyPr/>
          <a:lstStyle/>
          <a:p>
            <a:pPr marL="0" indent="0">
              <a:buNone/>
            </a:pPr>
            <a:r>
              <a:rPr lang="en-US" sz="2800" b="1">
                <a:latin typeface="Arial" panose="020B0604020202020204" pitchFamily="34" charset="0"/>
                <a:cs typeface="Arial" panose="020B0604020202020204" pitchFamily="34" charset="0"/>
              </a:rPr>
              <a:t>2. CẬN LÂM SÀNG: </a:t>
            </a:r>
            <a:r>
              <a:rPr lang="en-US" sz="2800" b="1" dirty="0">
                <a:latin typeface="Arial" panose="020B0604020202020204" pitchFamily="34" charset="0"/>
                <a:cs typeface="Arial" panose="020B0604020202020204" pitchFamily="34" charset="0"/>
              </a:rPr>
              <a:t>HÌNH ẢNH HỌC</a:t>
            </a:r>
          </a:p>
          <a:p>
            <a:pPr marL="0" indent="0" algn="ctr">
              <a:buNone/>
            </a:pPr>
            <a:r>
              <a:rPr lang="en-US" sz="2600" dirty="0">
                <a:latin typeface="Arial" panose="020B0604020202020204" pitchFamily="34" charset="0"/>
                <a:cs typeface="Arial" panose="020B0604020202020204" pitchFamily="34" charset="0"/>
              </a:rPr>
              <a:t>CT SCAN BỤNG CHẬU CÓ CẢN QUANG</a:t>
            </a:r>
          </a:p>
          <a:p>
            <a:pPr marL="0" indent="0">
              <a:buNone/>
            </a:pPr>
            <a:r>
              <a:rPr lang="en-US" sz="2600" dirty="0" err="1">
                <a:latin typeface="Arial" panose="020B0604020202020204" pitchFamily="34" charset="0"/>
                <a:cs typeface="Arial" panose="020B0604020202020204" pitchFamily="34" charset="0"/>
              </a:rPr>
              <a:t>a.Phát</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hiện</a:t>
            </a:r>
            <a:r>
              <a:rPr lang="en-US" sz="2600" dirty="0">
                <a:latin typeface="Arial" panose="020B0604020202020204" pitchFamily="34" charset="0"/>
                <a:cs typeface="Arial" panose="020B0604020202020204" pitchFamily="34" charset="0"/>
              </a:rPr>
              <a:t> u </a:t>
            </a:r>
            <a:r>
              <a:rPr lang="en-US" sz="2600" dirty="0" err="1">
                <a:latin typeface="Arial" panose="020B0604020202020204" pitchFamily="34" charset="0"/>
                <a:cs typeface="Arial" panose="020B0604020202020204" pitchFamily="34" charset="0"/>
              </a:rPr>
              <a:t>và</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mức</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độ</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xâm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lấn</a:t>
            </a:r>
            <a:r>
              <a:rPr lang="en-US" sz="2600" dirty="0">
                <a:latin typeface="Arial" panose="020B0604020202020204" pitchFamily="34" charset="0"/>
                <a:cs typeface="Arial" panose="020B0604020202020204" pitchFamily="34" charset="0"/>
              </a:rPr>
              <a:t> u</a:t>
            </a:r>
          </a:p>
          <a:p>
            <a:pPr marL="0" indent="0">
              <a:buNone/>
            </a:pPr>
            <a:endParaRPr lang="en-US" dirty="0"/>
          </a:p>
        </p:txBody>
      </p:sp>
      <p:graphicFrame>
        <p:nvGraphicFramePr>
          <p:cNvPr id="7" name="Bảng 7">
            <a:extLst>
              <a:ext uri="{FF2B5EF4-FFF2-40B4-BE49-F238E27FC236}">
                <a16:creationId xmlns:a16="http://schemas.microsoft.com/office/drawing/2014/main" id="{B393626B-BF05-C771-4B3C-B205E0A56BA5}"/>
              </a:ext>
            </a:extLst>
          </p:cNvPr>
          <p:cNvGraphicFramePr>
            <a:graphicFrameLocks noGrp="1"/>
          </p:cNvGraphicFramePr>
          <p:nvPr/>
        </p:nvGraphicFramePr>
        <p:xfrm>
          <a:off x="2589212" y="3179298"/>
          <a:ext cx="6751736" cy="3474720"/>
        </p:xfrm>
        <a:graphic>
          <a:graphicData uri="http://schemas.openxmlformats.org/drawingml/2006/table">
            <a:tbl>
              <a:tblPr firstRow="1" bandRow="1">
                <a:tableStyleId>{5C22544A-7EE6-4342-B048-85BDC9FD1C3A}</a:tableStyleId>
              </a:tblPr>
              <a:tblGrid>
                <a:gridCol w="1602960">
                  <a:extLst>
                    <a:ext uri="{9D8B030D-6E8A-4147-A177-3AD203B41FA5}">
                      <a16:colId xmlns:a16="http://schemas.microsoft.com/office/drawing/2014/main" val="1140109336"/>
                    </a:ext>
                  </a:extLst>
                </a:gridCol>
                <a:gridCol w="5148776">
                  <a:extLst>
                    <a:ext uri="{9D8B030D-6E8A-4147-A177-3AD203B41FA5}">
                      <a16:colId xmlns:a16="http://schemas.microsoft.com/office/drawing/2014/main" val="1165853640"/>
                    </a:ext>
                  </a:extLst>
                </a:gridCol>
              </a:tblGrid>
              <a:tr h="597608">
                <a:tc>
                  <a:txBody>
                    <a:bodyPr/>
                    <a:lstStyle/>
                    <a:p>
                      <a:pPr algn="ctr"/>
                      <a:r>
                        <a:rPr lang="en-US" sz="2400" dirty="0" err="1">
                          <a:latin typeface="Arial" panose="020B0604020202020204" pitchFamily="34" charset="0"/>
                          <a:cs typeface="Arial" panose="020B0604020202020204" pitchFamily="34" charset="0"/>
                        </a:rPr>
                        <a:t>Loại</a:t>
                      </a:r>
                      <a:r>
                        <a:rPr lang="en-US" sz="2400" dirty="0">
                          <a:latin typeface="Arial" panose="020B0604020202020204" pitchFamily="34" charset="0"/>
                          <a:cs typeface="Arial" panose="020B0604020202020204" pitchFamily="34" charset="0"/>
                        </a:rPr>
                        <a:t> u</a:t>
                      </a:r>
                    </a:p>
                    <a:p>
                      <a:pPr algn="ctr"/>
                      <a:endParaRPr lang="en-US" sz="2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Hình</a:t>
                      </a:r>
                      <a:r>
                        <a:rPr kumimoji="0" lang="en-U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ảnh</a:t>
                      </a:r>
                      <a:r>
                        <a:rPr kumimoji="0" lang="en-U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CT scan</a:t>
                      </a:r>
                    </a:p>
                    <a:p>
                      <a:pPr algn="ct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0723347"/>
                  </a:ext>
                </a:extLst>
              </a:tr>
              <a:tr h="2134316">
                <a:tc>
                  <a:txBody>
                    <a:bodyPr/>
                    <a:lstStyle/>
                    <a:p>
                      <a:pPr algn="ctr"/>
                      <a:r>
                        <a:rPr lang="en-US" sz="2400" dirty="0">
                          <a:latin typeface="Arial" panose="020B0604020202020204" pitchFamily="34" charset="0"/>
                          <a:cs typeface="Arial" panose="020B0604020202020204" pitchFamily="34" charset="0"/>
                        </a:rPr>
                        <a:t>U </a:t>
                      </a:r>
                      <a:r>
                        <a:rPr lang="en-US" sz="2400" dirty="0" err="1">
                          <a:latin typeface="Arial" panose="020B0604020202020204" pitchFamily="34" charset="0"/>
                          <a:cs typeface="Arial" panose="020B0604020202020204" pitchFamily="34" charset="0"/>
                        </a:rPr>
                        <a:t>bóng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Vater</a:t>
                      </a:r>
                      <a:endParaRPr lang="en-US" sz="2400" dirty="0">
                        <a:latin typeface="Arial" panose="020B0604020202020204" pitchFamily="34" charset="0"/>
                        <a:cs typeface="Arial" panose="020B0604020202020204" pitchFamily="34" charset="0"/>
                      </a:endParaRPr>
                    </a:p>
                    <a:p>
                      <a:pPr algn="just"/>
                      <a:endParaRPr lang="en-US" sz="2400" dirty="0">
                        <a:latin typeface="Arial" panose="020B0604020202020204" pitchFamily="34" charset="0"/>
                        <a:cs typeface="Arial" panose="020B0604020202020204" pitchFamily="34" charset="0"/>
                      </a:endParaRPr>
                    </a:p>
                  </a:txBody>
                  <a:tcPr/>
                </a:tc>
                <a:tc>
                  <a:txBody>
                    <a:bodyPr/>
                    <a:lstStyle/>
                    <a:p>
                      <a:pPr algn="just"/>
                      <a:r>
                        <a:rPr lang="vi-VN" sz="2400" dirty="0">
                          <a:latin typeface="Arial" panose="020B0604020202020204" pitchFamily="34" charset="0"/>
                          <a:cs typeface="Arial" panose="020B0604020202020204" pitchFamily="34" charset="0"/>
                        </a:rPr>
                        <a:t>Phim </a:t>
                      </a:r>
                      <a:r>
                        <a:rPr lang="vi-VN" sz="2400" dirty="0" err="1">
                          <a:latin typeface="Arial" panose="020B0604020202020204" pitchFamily="34" charset="0"/>
                          <a:cs typeface="Arial" panose="020B0604020202020204" pitchFamily="34" charset="0"/>
                        </a:rPr>
                        <a:t>cản</a:t>
                      </a:r>
                      <a:r>
                        <a:rPr lang="vi-VN" sz="2400" dirty="0">
                          <a:latin typeface="Arial" panose="020B0604020202020204" pitchFamily="34" charset="0"/>
                          <a:cs typeface="Arial" panose="020B0604020202020204" pitchFamily="34" charset="0"/>
                        </a:rPr>
                        <a:t> quang: </a:t>
                      </a:r>
                      <a:r>
                        <a:rPr lang="vi-VN" sz="2400" dirty="0" err="1">
                          <a:latin typeface="Arial" panose="020B0604020202020204" pitchFamily="34" charset="0"/>
                          <a:cs typeface="Arial" panose="020B0604020202020204" pitchFamily="34" charset="0"/>
                        </a:rPr>
                        <a:t>Khối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giảm</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đậm</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độ</a:t>
                      </a:r>
                      <a:r>
                        <a:rPr lang="vi-VN" sz="2400" dirty="0">
                          <a:latin typeface="Arial" panose="020B0604020202020204" pitchFamily="34" charset="0"/>
                          <a:cs typeface="Arial" panose="020B0604020202020204" pitchFamily="34" charset="0"/>
                        </a:rPr>
                        <a:t> chia </a:t>
                      </a:r>
                      <a:r>
                        <a:rPr lang="vi-VN" sz="2400" dirty="0" err="1">
                          <a:latin typeface="Arial" panose="020B0604020202020204" pitchFamily="34" charset="0"/>
                          <a:cs typeface="Arial" panose="020B0604020202020204" pitchFamily="34" charset="0"/>
                        </a:rPr>
                        <a:t>thùy</a:t>
                      </a:r>
                      <a:r>
                        <a:rPr lang="vi-VN" sz="2400" dirty="0">
                          <a:latin typeface="Arial" panose="020B0604020202020204" pitchFamily="34" charset="0"/>
                          <a:cs typeface="Arial" panose="020B0604020202020204" pitchFamily="34" charset="0"/>
                        </a:rPr>
                        <a:t>, hay thâm </a:t>
                      </a:r>
                      <a:r>
                        <a:rPr lang="vi-VN" sz="2400" dirty="0" err="1">
                          <a:latin typeface="Arial" panose="020B0604020202020204" pitchFamily="34" charset="0"/>
                          <a:cs typeface="Arial" panose="020B0604020202020204" pitchFamily="34" charset="0"/>
                        </a:rPr>
                        <a:t>nhiễm</a:t>
                      </a:r>
                      <a:r>
                        <a:rPr lang="vi-VN" sz="2400" dirty="0">
                          <a:latin typeface="Arial" panose="020B0604020202020204" pitchFamily="34" charset="0"/>
                          <a:cs typeface="Arial" panose="020B0604020202020204" pitchFamily="34" charset="0"/>
                        </a:rPr>
                        <a:t>. </a:t>
                      </a:r>
                    </a:p>
                    <a:p>
                      <a:pPr algn="just"/>
                      <a:r>
                        <a:rPr lang="vi-VN" sz="2400" dirty="0" err="1">
                          <a:latin typeface="Arial" panose="020B0604020202020204" pitchFamily="34" charset="0"/>
                          <a:cs typeface="Arial" panose="020B0604020202020204" pitchFamily="34" charset="0"/>
                        </a:rPr>
                        <a:t>Hình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ảnh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ống</a:t>
                      </a:r>
                      <a:r>
                        <a:rPr lang="vi-VN" sz="2400" dirty="0">
                          <a:latin typeface="Arial" panose="020B0604020202020204" pitchFamily="34" charset="0"/>
                          <a:cs typeface="Arial" panose="020B0604020202020204" pitchFamily="34" charset="0"/>
                        </a:rPr>
                        <a:t> đôi </a:t>
                      </a:r>
                      <a:r>
                        <a:rPr lang="vi-VN" sz="2400" dirty="0" err="1">
                          <a:latin typeface="Arial" panose="020B0604020202020204" pitchFamily="34" charset="0"/>
                          <a:cs typeface="Arial" panose="020B0604020202020204" pitchFamily="34" charset="0"/>
                        </a:rPr>
                        <a:t>thường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gặp</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ống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tuỵ</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chính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và</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ống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mật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chủ</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dãn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nằm</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cạnh</a:t>
                      </a:r>
                      <a:r>
                        <a:rPr lang="vi-VN" sz="2400" dirty="0">
                          <a:latin typeface="Arial" panose="020B0604020202020204" pitchFamily="34" charset="0"/>
                          <a:cs typeface="Arial" panose="020B0604020202020204" pitchFamily="34" charset="0"/>
                        </a:rPr>
                        <a:t> nhau), </a:t>
                      </a:r>
                      <a:r>
                        <a:rPr lang="vi-VN" sz="2400" dirty="0" err="1">
                          <a:latin typeface="Arial" panose="020B0604020202020204" pitchFamily="34" charset="0"/>
                          <a:cs typeface="Arial" panose="020B0604020202020204" pitchFamily="34" charset="0"/>
                        </a:rPr>
                        <a:t>thậm</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chí</a:t>
                      </a:r>
                      <a:r>
                        <a:rPr lang="vi-VN" sz="2400" dirty="0">
                          <a:latin typeface="Arial" panose="020B0604020202020204" pitchFamily="34" charset="0"/>
                          <a:cs typeface="Arial" panose="020B0604020202020204" pitchFamily="34" charset="0"/>
                        </a:rPr>
                        <a:t> khi </a:t>
                      </a:r>
                      <a:r>
                        <a:rPr lang="vi-VN" sz="2400" dirty="0" err="1">
                          <a:latin typeface="Arial" panose="020B0604020202020204" pitchFamily="34" charset="0"/>
                          <a:cs typeface="Arial" panose="020B0604020202020204" pitchFamily="34" charset="0"/>
                        </a:rPr>
                        <a:t>kích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thước</a:t>
                      </a:r>
                      <a:r>
                        <a:rPr lang="vi-VN" sz="2400" dirty="0">
                          <a:latin typeface="Arial" panose="020B0604020202020204" pitchFamily="34" charset="0"/>
                          <a:cs typeface="Arial" panose="020B0604020202020204" pitchFamily="34" charset="0"/>
                        </a:rPr>
                        <a:t> u </a:t>
                      </a:r>
                      <a:r>
                        <a:rPr lang="vi-VN" sz="2400" dirty="0" err="1">
                          <a:latin typeface="Arial" panose="020B0604020202020204" pitchFamily="34" charset="0"/>
                          <a:cs typeface="Arial" panose="020B0604020202020204" pitchFamily="34" charset="0"/>
                        </a:rPr>
                        <a:t>nhỏ</a:t>
                      </a:r>
                      <a:endParaRPr lang="vi-VN" sz="2400" dirty="0">
                        <a:latin typeface="Arial" panose="020B0604020202020204" pitchFamily="34" charset="0"/>
                        <a:cs typeface="Arial" panose="020B0604020202020204" pitchFamily="34" charset="0"/>
                      </a:endParaRPr>
                    </a:p>
                    <a:p>
                      <a:pPr algn="just"/>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34830242"/>
                  </a:ext>
                </a:extLst>
              </a:tr>
            </a:tbl>
          </a:graphicData>
        </a:graphic>
      </p:graphicFrame>
      <p:pic>
        <p:nvPicPr>
          <p:cNvPr id="8" name="Hình ảnh 7">
            <a:extLst>
              <a:ext uri="{FF2B5EF4-FFF2-40B4-BE49-F238E27FC236}">
                <a16:creationId xmlns:a16="http://schemas.microsoft.com/office/drawing/2014/main" id="{CFC0F52E-97DB-2CC5-2F1C-9CCDF45330F6}"/>
              </a:ext>
            </a:extLst>
          </p:cNvPr>
          <p:cNvPicPr>
            <a:picLocks noChangeAspect="1"/>
          </p:cNvPicPr>
          <p:nvPr/>
        </p:nvPicPr>
        <p:blipFill>
          <a:blip r:embed="rId2"/>
          <a:stretch>
            <a:fillRect/>
          </a:stretch>
        </p:blipFill>
        <p:spPr>
          <a:xfrm>
            <a:off x="9490245" y="3179298"/>
            <a:ext cx="2531445" cy="1756118"/>
          </a:xfrm>
          <a:prstGeom prst="rect">
            <a:avLst/>
          </a:prstGeom>
        </p:spPr>
      </p:pic>
      <p:pic>
        <p:nvPicPr>
          <p:cNvPr id="9" name="Hình ảnh 8">
            <a:extLst>
              <a:ext uri="{FF2B5EF4-FFF2-40B4-BE49-F238E27FC236}">
                <a16:creationId xmlns:a16="http://schemas.microsoft.com/office/drawing/2014/main" id="{56D49F8E-F11C-D026-E92C-B525046F7597}"/>
              </a:ext>
            </a:extLst>
          </p:cNvPr>
          <p:cNvPicPr>
            <a:picLocks noChangeAspect="1"/>
          </p:cNvPicPr>
          <p:nvPr/>
        </p:nvPicPr>
        <p:blipFill>
          <a:blip r:embed="rId3"/>
          <a:stretch>
            <a:fillRect/>
          </a:stretch>
        </p:blipFill>
        <p:spPr>
          <a:xfrm>
            <a:off x="9490245" y="5148775"/>
            <a:ext cx="2531445" cy="1505243"/>
          </a:xfrm>
          <a:prstGeom prst="rect">
            <a:avLst/>
          </a:prstGeom>
        </p:spPr>
      </p:pic>
      <p:sp>
        <p:nvSpPr>
          <p:cNvPr id="10" name="TextBox 2">
            <a:extLst>
              <a:ext uri="{FF2B5EF4-FFF2-40B4-BE49-F238E27FC236}">
                <a16:creationId xmlns:a16="http://schemas.microsoft.com/office/drawing/2014/main" id="{22A38F21-3770-A4BB-BD8D-02E7BC8AB64B}"/>
              </a:ext>
            </a:extLst>
          </p:cNvPr>
          <p:cNvSpPr txBox="1"/>
          <p:nvPr/>
        </p:nvSpPr>
        <p:spPr>
          <a:xfrm>
            <a:off x="4262511" y="6654017"/>
            <a:ext cx="7929489" cy="553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404040"/>
                </a:solidFill>
                <a:effectLst/>
                <a:uLnTx/>
                <a:uFillTx/>
              </a:rPr>
              <a:t>Phan Minh </a:t>
            </a:r>
            <a:r>
              <a:rPr kumimoji="0" lang="vi-VN" sz="1200" b="0" i="1" u="none" strike="noStrike" kern="0" cap="none" spc="0" normalizeH="0" baseline="0" noProof="0" dirty="0" err="1">
                <a:ln>
                  <a:noFill/>
                </a:ln>
                <a:solidFill>
                  <a:srgbClr val="404040"/>
                </a:solidFill>
                <a:effectLst/>
                <a:uLnTx/>
                <a:uFillTx/>
              </a:rPr>
              <a:t>Trí</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Đỗ</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Đình</a:t>
            </a:r>
            <a:r>
              <a:rPr kumimoji="0" lang="vi-VN" sz="1200" b="0" i="1" u="none" strike="noStrike" kern="0" cap="none" spc="0" normalizeH="0" baseline="0" noProof="0" dirty="0">
                <a:ln>
                  <a:noFill/>
                </a:ln>
                <a:solidFill>
                  <a:srgbClr val="404040"/>
                </a:solidFill>
                <a:effectLst/>
                <a:uLnTx/>
                <a:uFillTx/>
              </a:rPr>
              <a:t> Công, (2021), </a:t>
            </a:r>
            <a:r>
              <a:rPr kumimoji="0" lang="vi-VN" sz="1200" b="0" i="1" u="none" strike="noStrike" kern="0" cap="none" spc="0" normalizeH="0" baseline="0" noProof="0" dirty="0" err="1">
                <a:ln>
                  <a:noFill/>
                </a:ln>
                <a:solidFill>
                  <a:srgbClr val="404040"/>
                </a:solidFill>
                <a:effectLst/>
                <a:uLnTx/>
                <a:uFillTx/>
              </a:rPr>
              <a:t>Bệnh</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ngoại</a:t>
            </a:r>
            <a:r>
              <a:rPr kumimoji="0" lang="vi-VN" sz="1200" b="0" i="1" u="none" strike="noStrike" kern="0" cap="none" spc="0" normalizeH="0" baseline="0" noProof="0" dirty="0">
                <a:ln>
                  <a:noFill/>
                </a:ln>
                <a:solidFill>
                  <a:srgbClr val="404040"/>
                </a:solidFill>
                <a:effectLst/>
                <a:uLnTx/>
                <a:uFillTx/>
              </a:rPr>
              <a:t> khoa tiêu </a:t>
            </a:r>
            <a:r>
              <a:rPr kumimoji="0" lang="vi-VN" sz="1200" b="0" i="1" u="none" strike="noStrike" kern="0" cap="none" spc="0" normalizeH="0" baseline="0" noProof="0" dirty="0" err="1">
                <a:ln>
                  <a:noFill/>
                </a:ln>
                <a:solidFill>
                  <a:srgbClr val="404040"/>
                </a:solidFill>
                <a:effectLst/>
                <a:uLnTx/>
                <a:uFillTx/>
              </a:rPr>
              <a:t>hoá</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Trường</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Đại</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Y </a:t>
            </a:r>
            <a:r>
              <a:rPr kumimoji="0" lang="vi-VN" sz="1200" b="0" i="1" u="none" strike="noStrike" kern="0" cap="none" spc="0" normalizeH="0" baseline="0" noProof="0" dirty="0" err="1">
                <a:ln>
                  <a:noFill/>
                </a:ln>
                <a:solidFill>
                  <a:srgbClr val="404040"/>
                </a:solidFill>
                <a:effectLst/>
                <a:uLnTx/>
                <a:uFillTx/>
              </a:rPr>
              <a:t>dược</a:t>
            </a:r>
            <a:r>
              <a:rPr kumimoji="0" lang="vi-VN" sz="1200" b="0" i="1" u="none" strike="noStrike" kern="0" cap="none" spc="0" normalizeH="0" baseline="0" noProof="0" dirty="0">
                <a:ln>
                  <a:noFill/>
                </a:ln>
                <a:solidFill>
                  <a:srgbClr val="404040"/>
                </a:solidFill>
                <a:effectLst/>
                <a:uLnTx/>
                <a:uFillTx/>
              </a:rPr>
              <a:t> TPHCM, </a:t>
            </a:r>
            <a:r>
              <a:rPr kumimoji="0" lang="vi-VN" sz="1200" b="0" i="1" u="none" strike="noStrike" kern="0" cap="none" spc="0" normalizeH="0" baseline="0" noProof="0" dirty="0" err="1">
                <a:ln>
                  <a:noFill/>
                </a:ln>
                <a:solidFill>
                  <a:srgbClr val="404040"/>
                </a:solidFill>
                <a:effectLst/>
                <a:uLnTx/>
                <a:uFillTx/>
              </a:rPr>
              <a:t>tr</a:t>
            </a:r>
            <a:r>
              <a:rPr kumimoji="0" lang="vi-VN" sz="1200" b="0" i="1" u="none" strike="noStrike" kern="0" cap="none" spc="0" normalizeH="0" baseline="0" noProof="0" dirty="0">
                <a:ln>
                  <a:noFill/>
                </a:ln>
                <a:solidFill>
                  <a:srgbClr val="404040"/>
                </a:solidFill>
                <a:effectLst/>
                <a:uLnTx/>
                <a:uFillTx/>
              </a:rPr>
              <a:t>. </a:t>
            </a:r>
            <a:r>
              <a:rPr kumimoji="0" lang="en-US" sz="1200" b="0" i="1" u="none" strike="noStrike" kern="0" cap="none" spc="0" normalizeH="0" baseline="0" noProof="0" dirty="0">
                <a:ln>
                  <a:noFill/>
                </a:ln>
                <a:solidFill>
                  <a:srgbClr val="404040"/>
                </a:solidFill>
                <a:effectLst/>
                <a:uLnTx/>
                <a:uFillTx/>
                <a:latin typeface="Gill Sans MT" panose="020B0502020104020203"/>
              </a:rPr>
              <a:t>321-330</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panose="020B0502020104020203"/>
            </a:endParaRPr>
          </a:p>
        </p:txBody>
      </p:sp>
      <p:sp>
        <p:nvSpPr>
          <p:cNvPr id="11"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1781745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1941CA6C-DEFE-F340-6278-41BB3F533413}"/>
              </a:ext>
            </a:extLst>
          </p:cNvPr>
          <p:cNvSpPr>
            <a:spLocks noGrp="1"/>
          </p:cNvSpPr>
          <p:nvPr>
            <p:ph idx="1"/>
          </p:nvPr>
        </p:nvSpPr>
        <p:spPr>
          <a:xfrm>
            <a:off x="2589212" y="1575582"/>
            <a:ext cx="6329705" cy="5022166"/>
          </a:xfrm>
        </p:spPr>
        <p:txBody>
          <a:bodyPr>
            <a:normAutofit lnSpcReduction="10000"/>
          </a:bodyPr>
          <a:lstStyle/>
          <a:p>
            <a:pPr marL="0" indent="0">
              <a:buNone/>
            </a:pPr>
            <a:r>
              <a:rPr lang="vi-VN" sz="2800" b="1">
                <a:latin typeface="Arial" panose="020B0604020202020204" pitchFamily="34" charset="0"/>
                <a:cs typeface="Arial" panose="020B0604020202020204" pitchFamily="34" charset="0"/>
              </a:rPr>
              <a:t>2.</a:t>
            </a:r>
            <a:r>
              <a:rPr lang="en-US" sz="2800" b="1">
                <a:latin typeface="Arial" panose="020B0604020202020204" pitchFamily="34" charset="0"/>
                <a:cs typeface="Arial" panose="020B0604020202020204" pitchFamily="34" charset="0"/>
              </a:rPr>
              <a:t> </a:t>
            </a:r>
            <a:r>
              <a:rPr lang="vi-VN" sz="2800" b="1">
                <a:latin typeface="Arial" panose="020B0604020202020204" pitchFamily="34" charset="0"/>
                <a:cs typeface="Arial" panose="020B0604020202020204" pitchFamily="34" charset="0"/>
              </a:rPr>
              <a:t>CẬN LÂM SÀNG: </a:t>
            </a:r>
            <a:r>
              <a:rPr lang="vi-VN" sz="2800" b="1" dirty="0">
                <a:latin typeface="Arial" panose="020B0604020202020204" pitchFamily="34" charset="0"/>
                <a:cs typeface="Arial" panose="020B0604020202020204" pitchFamily="34" charset="0"/>
              </a:rPr>
              <a:t>HÌNH ẢNH HỌC</a:t>
            </a:r>
          </a:p>
          <a:p>
            <a:pPr marL="0" indent="0" algn="ctr">
              <a:buNone/>
            </a:pPr>
            <a:r>
              <a:rPr lang="vi-VN" sz="2600" dirty="0">
                <a:latin typeface="Arial" panose="020B0604020202020204" pitchFamily="34" charset="0"/>
                <a:cs typeface="Arial" panose="020B0604020202020204" pitchFamily="34" charset="0"/>
              </a:rPr>
              <a:t>CT SCAN BỤNG CHẬU CÓ CẢN QUANG</a:t>
            </a:r>
          </a:p>
          <a:p>
            <a:pPr marL="0" indent="0">
              <a:buNone/>
            </a:pPr>
            <a:r>
              <a:rPr lang="vi-VN" sz="2600" dirty="0" err="1">
                <a:latin typeface="Arial" panose="020B0604020202020204" pitchFamily="34" charset="0"/>
                <a:cs typeface="Arial" panose="020B0604020202020204" pitchFamily="34" charset="0"/>
              </a:rPr>
              <a:t>b.Phát</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hiện</a:t>
            </a:r>
            <a:r>
              <a:rPr lang="vi-VN" sz="2600" dirty="0">
                <a:latin typeface="Arial" panose="020B0604020202020204" pitchFamily="34" charset="0"/>
                <a:cs typeface="Arial" panose="020B0604020202020204" pitchFamily="34" charset="0"/>
              </a:rPr>
              <a:t> di căn </a:t>
            </a:r>
            <a:r>
              <a:rPr lang="vi-VN" sz="2600" dirty="0" err="1">
                <a:latin typeface="Arial" panose="020B0604020202020204" pitchFamily="34" charset="0"/>
                <a:cs typeface="Arial" panose="020B0604020202020204" pitchFamily="34" charset="0"/>
              </a:rPr>
              <a:t>hạch</a:t>
            </a:r>
            <a:r>
              <a:rPr lang="vi-VN" sz="2600" dirty="0">
                <a:latin typeface="Arial" panose="020B0604020202020204" pitchFamily="34" charset="0"/>
                <a:cs typeface="Arial" panose="020B0604020202020204" pitchFamily="34" charset="0"/>
              </a:rPr>
              <a:t>: </a:t>
            </a:r>
          </a:p>
          <a:p>
            <a:pPr marL="0" indent="0">
              <a:buNone/>
            </a:pPr>
            <a:r>
              <a:rPr lang="vi-VN" sz="2400" dirty="0" err="1">
                <a:latin typeface="Arial" panose="020B0604020202020204" pitchFamily="34" charset="0"/>
                <a:cs typeface="Arial" panose="020B0604020202020204" pitchFamily="34" charset="0"/>
              </a:rPr>
              <a:t>Hạch</a:t>
            </a:r>
            <a:r>
              <a:rPr lang="vi-VN" sz="2400" dirty="0">
                <a:latin typeface="Arial" panose="020B0604020202020204" pitchFamily="34" charset="0"/>
                <a:cs typeface="Arial" panose="020B0604020202020204" pitchFamily="34" charset="0"/>
              </a:rPr>
              <a:t> di căn: </a:t>
            </a:r>
            <a:r>
              <a:rPr lang="vi-VN" sz="2400" dirty="0" err="1">
                <a:latin typeface="Arial" panose="020B0604020202020204" pitchFamily="34" charset="0"/>
                <a:cs typeface="Arial" panose="020B0604020202020204" pitchFamily="34" charset="0"/>
              </a:rPr>
              <a:t>đc</a:t>
            </a:r>
            <a:r>
              <a:rPr lang="vi-VN" sz="2400" dirty="0">
                <a:latin typeface="Arial" panose="020B0604020202020204" pitchFamily="34" charset="0"/>
                <a:cs typeface="Arial" panose="020B0604020202020204" pitchFamily="34" charset="0"/>
              </a:rPr>
              <a:t> xem </a:t>
            </a:r>
            <a:r>
              <a:rPr lang="vi-VN" sz="2400" dirty="0" err="1">
                <a:latin typeface="Arial" panose="020B0604020202020204" pitchFamily="34" charset="0"/>
                <a:cs typeface="Arial" panose="020B0604020202020204" pitchFamily="34" charset="0"/>
              </a:rPr>
              <a:t>là</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hạch</a:t>
            </a:r>
            <a:r>
              <a:rPr lang="vi-VN" sz="2400" dirty="0">
                <a:latin typeface="Arial" panose="020B0604020202020204" pitchFamily="34" charset="0"/>
                <a:cs typeface="Arial" panose="020B0604020202020204" pitchFamily="34" charset="0"/>
              </a:rPr>
              <a:t> di căn khi </a:t>
            </a:r>
            <a:r>
              <a:rPr lang="vi-VN" sz="2400" dirty="0" err="1">
                <a:latin typeface="Arial" panose="020B0604020202020204" pitchFamily="34" charset="0"/>
                <a:cs typeface="Arial" panose="020B0604020202020204" pitchFamily="34" charset="0"/>
              </a:rPr>
              <a:t>có</a:t>
            </a:r>
            <a:r>
              <a:rPr lang="vi-VN" sz="2400" dirty="0">
                <a:latin typeface="Arial" panose="020B0604020202020204" pitchFamily="34" charset="0"/>
                <a:cs typeface="Arial" panose="020B0604020202020204" pitchFamily="34" charset="0"/>
              </a:rPr>
              <a:t> 1 trong 3 </a:t>
            </a:r>
            <a:r>
              <a:rPr lang="vi-VN" sz="2400" dirty="0" err="1">
                <a:latin typeface="Arial" panose="020B0604020202020204" pitchFamily="34" charset="0"/>
                <a:cs typeface="Arial" panose="020B0604020202020204" pitchFamily="34" charset="0"/>
              </a:rPr>
              <a:t>đặc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điểm</a:t>
            </a:r>
            <a:r>
              <a:rPr lang="vi-VN" sz="2400" dirty="0">
                <a:latin typeface="Arial" panose="020B0604020202020204" pitchFamily="34" charset="0"/>
                <a:cs typeface="Arial" panose="020B0604020202020204" pitchFamily="34" charset="0"/>
              </a:rPr>
              <a:t> sau đây: </a:t>
            </a:r>
          </a:p>
          <a:p>
            <a:r>
              <a:rPr lang="vi-VN" sz="2400" dirty="0" err="1">
                <a:latin typeface="Arial" panose="020B0604020202020204" pitchFamily="34" charset="0"/>
                <a:cs typeface="Arial" panose="020B0604020202020204" pitchFamily="34" charset="0"/>
              </a:rPr>
              <a:t>Đường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kính</a:t>
            </a:r>
            <a:r>
              <a:rPr lang="vi-VN" sz="2400" dirty="0">
                <a:latin typeface="Arial" panose="020B0604020202020204" pitchFamily="34" charset="0"/>
                <a:cs typeface="Arial" panose="020B0604020202020204" pitchFamily="34" charset="0"/>
              </a:rPr>
              <a:t> ≥ 1 </a:t>
            </a:r>
            <a:r>
              <a:rPr lang="vi-VN" sz="2400" dirty="0" err="1">
                <a:latin typeface="Arial" panose="020B0604020202020204" pitchFamily="34" charset="0"/>
                <a:cs typeface="Arial" panose="020B0604020202020204" pitchFamily="34" charset="0"/>
              </a:rPr>
              <a:t>cm</a:t>
            </a:r>
            <a:endParaRPr lang="vi-VN" sz="2400" dirty="0">
              <a:latin typeface="Arial" panose="020B0604020202020204" pitchFamily="34" charset="0"/>
              <a:cs typeface="Arial" panose="020B0604020202020204" pitchFamily="34" charset="0"/>
            </a:endParaRPr>
          </a:p>
          <a:p>
            <a:r>
              <a:rPr lang="vi-VN" sz="2400" dirty="0" err="1">
                <a:latin typeface="Arial" panose="020B0604020202020204" pitchFamily="34" charset="0"/>
                <a:cs typeface="Arial" panose="020B0604020202020204" pitchFamily="34" charset="0"/>
              </a:rPr>
              <a:t>Hình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ảnh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hoại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tử</a:t>
            </a:r>
            <a:r>
              <a:rPr lang="vi-VN" sz="2400" dirty="0">
                <a:latin typeface="Arial" panose="020B0604020202020204" pitchFamily="34" charset="0"/>
                <a:cs typeface="Arial" panose="020B0604020202020204" pitchFamily="34" charset="0"/>
              </a:rPr>
              <a:t> trung tâm </a:t>
            </a:r>
            <a:r>
              <a:rPr lang="vi-VN" sz="2400" dirty="0" err="1">
                <a:latin typeface="Arial" panose="020B0604020202020204" pitchFamily="34" charset="0"/>
                <a:cs typeface="Arial" panose="020B0604020202020204" pitchFamily="34" charset="0"/>
              </a:rPr>
              <a:t>bất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kể</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kích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thước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mất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rốn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hạch</a:t>
            </a:r>
            <a:r>
              <a:rPr lang="vi-VN" sz="2400" dirty="0">
                <a:latin typeface="Arial" panose="020B0604020202020204" pitchFamily="34" charset="0"/>
                <a:cs typeface="Arial" panose="020B0604020202020204" pitchFamily="34" charset="0"/>
              </a:rPr>
              <a:t>)</a:t>
            </a:r>
          </a:p>
          <a:p>
            <a:r>
              <a:rPr lang="vi-VN" sz="2400" dirty="0" err="1">
                <a:latin typeface="Arial" panose="020B0604020202020204" pitchFamily="34" charset="0"/>
                <a:cs typeface="Arial" panose="020B0604020202020204" pitchFamily="34" charset="0"/>
              </a:rPr>
              <a:t>Hạch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có</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đậm</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độ</a:t>
            </a:r>
            <a:r>
              <a:rPr lang="vi-VN" sz="2400" dirty="0">
                <a:latin typeface="Arial" panose="020B0604020202020204" pitchFamily="34" charset="0"/>
                <a:cs typeface="Arial" panose="020B0604020202020204" pitchFamily="34" charset="0"/>
              </a:rPr>
              <a:t> cao hơn nhu mô gan trong phim </a:t>
            </a:r>
            <a:r>
              <a:rPr lang="vi-VN" sz="2400" dirty="0" err="1">
                <a:latin typeface="Arial" panose="020B0604020202020204" pitchFamily="34" charset="0"/>
                <a:cs typeface="Arial" panose="020B0604020202020204" pitchFamily="34" charset="0"/>
              </a:rPr>
              <a:t>thì</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tĩnh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mạch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cửa</a:t>
            </a:r>
            <a:endParaRPr lang="vi-VN" sz="2400" dirty="0">
              <a:latin typeface="Arial" panose="020B0604020202020204" pitchFamily="34" charset="0"/>
              <a:cs typeface="Arial" panose="020B0604020202020204" pitchFamily="34" charset="0"/>
            </a:endParaRPr>
          </a:p>
          <a:p>
            <a:endParaRPr lang="en-US" dirty="0"/>
          </a:p>
        </p:txBody>
      </p:sp>
      <p:pic>
        <p:nvPicPr>
          <p:cNvPr id="6" name="Hình ảnh 5">
            <a:extLst>
              <a:ext uri="{FF2B5EF4-FFF2-40B4-BE49-F238E27FC236}">
                <a16:creationId xmlns:a16="http://schemas.microsoft.com/office/drawing/2014/main" id="{CA621D4C-252C-8938-F99D-59EF5863D399}"/>
              </a:ext>
            </a:extLst>
          </p:cNvPr>
          <p:cNvPicPr>
            <a:picLocks noChangeAspect="1"/>
          </p:cNvPicPr>
          <p:nvPr/>
        </p:nvPicPr>
        <p:blipFill>
          <a:blip r:embed="rId2"/>
          <a:stretch>
            <a:fillRect/>
          </a:stretch>
        </p:blipFill>
        <p:spPr>
          <a:xfrm>
            <a:off x="9057098" y="3630370"/>
            <a:ext cx="3011438" cy="2390601"/>
          </a:xfrm>
          <a:prstGeom prst="rect">
            <a:avLst/>
          </a:prstGeom>
        </p:spPr>
      </p:pic>
      <p:sp>
        <p:nvSpPr>
          <p:cNvPr id="7" name="TextBox 2">
            <a:extLst>
              <a:ext uri="{FF2B5EF4-FFF2-40B4-BE49-F238E27FC236}">
                <a16:creationId xmlns:a16="http://schemas.microsoft.com/office/drawing/2014/main" id="{3CE19A28-34C5-8DE8-BC9A-F5C40ACB7BFF}"/>
              </a:ext>
            </a:extLst>
          </p:cNvPr>
          <p:cNvSpPr txBox="1"/>
          <p:nvPr/>
        </p:nvSpPr>
        <p:spPr>
          <a:xfrm>
            <a:off x="4178105" y="6561906"/>
            <a:ext cx="7890431" cy="553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404040"/>
                </a:solidFill>
                <a:effectLst/>
                <a:uLnTx/>
                <a:uFillTx/>
              </a:rPr>
              <a:t>Phan Minh </a:t>
            </a:r>
            <a:r>
              <a:rPr kumimoji="0" lang="vi-VN" sz="1200" b="0" i="1" u="none" strike="noStrike" kern="0" cap="none" spc="0" normalizeH="0" baseline="0" noProof="0" dirty="0" err="1">
                <a:ln>
                  <a:noFill/>
                </a:ln>
                <a:solidFill>
                  <a:srgbClr val="404040"/>
                </a:solidFill>
                <a:effectLst/>
                <a:uLnTx/>
                <a:uFillTx/>
              </a:rPr>
              <a:t>Trí</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Đỗ</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Đình</a:t>
            </a:r>
            <a:r>
              <a:rPr kumimoji="0" lang="vi-VN" sz="1200" b="0" i="1" u="none" strike="noStrike" kern="0" cap="none" spc="0" normalizeH="0" baseline="0" noProof="0" dirty="0">
                <a:ln>
                  <a:noFill/>
                </a:ln>
                <a:solidFill>
                  <a:srgbClr val="404040"/>
                </a:solidFill>
                <a:effectLst/>
                <a:uLnTx/>
                <a:uFillTx/>
              </a:rPr>
              <a:t> Công, (2021), </a:t>
            </a:r>
            <a:r>
              <a:rPr kumimoji="0" lang="vi-VN" sz="1200" b="0" i="1" u="none" strike="noStrike" kern="0" cap="none" spc="0" normalizeH="0" baseline="0" noProof="0" dirty="0" err="1">
                <a:ln>
                  <a:noFill/>
                </a:ln>
                <a:solidFill>
                  <a:srgbClr val="404040"/>
                </a:solidFill>
                <a:effectLst/>
                <a:uLnTx/>
                <a:uFillTx/>
              </a:rPr>
              <a:t>Bệnh</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ngoại</a:t>
            </a:r>
            <a:r>
              <a:rPr kumimoji="0" lang="vi-VN" sz="1200" b="0" i="1" u="none" strike="noStrike" kern="0" cap="none" spc="0" normalizeH="0" baseline="0" noProof="0" dirty="0">
                <a:ln>
                  <a:noFill/>
                </a:ln>
                <a:solidFill>
                  <a:srgbClr val="404040"/>
                </a:solidFill>
                <a:effectLst/>
                <a:uLnTx/>
                <a:uFillTx/>
              </a:rPr>
              <a:t> khoa tiêu </a:t>
            </a:r>
            <a:r>
              <a:rPr kumimoji="0" lang="vi-VN" sz="1200" b="0" i="1" u="none" strike="noStrike" kern="0" cap="none" spc="0" normalizeH="0" baseline="0" noProof="0" dirty="0" err="1">
                <a:ln>
                  <a:noFill/>
                </a:ln>
                <a:solidFill>
                  <a:srgbClr val="404040"/>
                </a:solidFill>
                <a:effectLst/>
                <a:uLnTx/>
                <a:uFillTx/>
              </a:rPr>
              <a:t>hoá</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Trường</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Đại</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Y </a:t>
            </a:r>
            <a:r>
              <a:rPr kumimoji="0" lang="vi-VN" sz="1200" b="0" i="1" u="none" strike="noStrike" kern="0" cap="none" spc="0" normalizeH="0" baseline="0" noProof="0" dirty="0" err="1">
                <a:ln>
                  <a:noFill/>
                </a:ln>
                <a:solidFill>
                  <a:srgbClr val="404040"/>
                </a:solidFill>
                <a:effectLst/>
                <a:uLnTx/>
                <a:uFillTx/>
              </a:rPr>
              <a:t>dược</a:t>
            </a:r>
            <a:r>
              <a:rPr kumimoji="0" lang="vi-VN" sz="1200" b="0" i="1" u="none" strike="noStrike" kern="0" cap="none" spc="0" normalizeH="0" baseline="0" noProof="0" dirty="0">
                <a:ln>
                  <a:noFill/>
                </a:ln>
                <a:solidFill>
                  <a:srgbClr val="404040"/>
                </a:solidFill>
                <a:effectLst/>
                <a:uLnTx/>
                <a:uFillTx/>
              </a:rPr>
              <a:t> TPHCM, </a:t>
            </a:r>
            <a:r>
              <a:rPr kumimoji="0" lang="vi-VN" sz="1200" b="0" i="1" u="none" strike="noStrike" kern="0" cap="none" spc="0" normalizeH="0" baseline="0" noProof="0" dirty="0" err="1">
                <a:ln>
                  <a:noFill/>
                </a:ln>
                <a:solidFill>
                  <a:srgbClr val="404040"/>
                </a:solidFill>
                <a:effectLst/>
                <a:uLnTx/>
                <a:uFillTx/>
              </a:rPr>
              <a:t>tr</a:t>
            </a:r>
            <a:r>
              <a:rPr kumimoji="0" lang="vi-VN" sz="1200" b="0" i="1" u="none" strike="noStrike" kern="0" cap="none" spc="0" normalizeH="0" baseline="0" noProof="0" dirty="0">
                <a:ln>
                  <a:noFill/>
                </a:ln>
                <a:solidFill>
                  <a:srgbClr val="404040"/>
                </a:solidFill>
                <a:effectLst/>
                <a:uLnTx/>
                <a:uFillTx/>
              </a:rPr>
              <a:t>. </a:t>
            </a:r>
            <a:r>
              <a:rPr kumimoji="0" lang="en-US" sz="1200" b="0" i="1" u="none" strike="noStrike" kern="0" cap="none" spc="0" normalizeH="0" baseline="0" noProof="0" dirty="0">
                <a:ln>
                  <a:noFill/>
                </a:ln>
                <a:solidFill>
                  <a:srgbClr val="404040"/>
                </a:solidFill>
                <a:effectLst/>
                <a:uLnTx/>
                <a:uFillTx/>
                <a:latin typeface="Gill Sans MT" panose="020B0502020104020203"/>
              </a:rPr>
              <a:t>321-330</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panose="020B0502020104020203"/>
            </a:endParaRPr>
          </a:p>
        </p:txBody>
      </p:sp>
      <p:sp>
        <p:nvSpPr>
          <p:cNvPr id="8"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4129938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47EED955-F483-774E-5257-EF09710489C5}"/>
              </a:ext>
            </a:extLst>
          </p:cNvPr>
          <p:cNvSpPr>
            <a:spLocks noGrp="1"/>
          </p:cNvSpPr>
          <p:nvPr>
            <p:ph idx="1"/>
          </p:nvPr>
        </p:nvSpPr>
        <p:spPr>
          <a:xfrm>
            <a:off x="2589212" y="1589649"/>
            <a:ext cx="6355492" cy="4781654"/>
          </a:xfrm>
        </p:spPr>
        <p:txBody>
          <a:bodyPr/>
          <a:lstStyle/>
          <a:p>
            <a:pPr marL="0" indent="0">
              <a:buNone/>
            </a:pPr>
            <a:r>
              <a:rPr lang="vi-VN" sz="2800" b="1">
                <a:latin typeface="Arial" panose="020B0604020202020204" pitchFamily="34" charset="0"/>
                <a:cs typeface="Arial" panose="020B0604020202020204" pitchFamily="34" charset="0"/>
              </a:rPr>
              <a:t>2.</a:t>
            </a:r>
            <a:r>
              <a:rPr lang="en-US" sz="2800" b="1">
                <a:latin typeface="Arial" panose="020B0604020202020204" pitchFamily="34" charset="0"/>
                <a:cs typeface="Arial" panose="020B0604020202020204" pitchFamily="34" charset="0"/>
              </a:rPr>
              <a:t> </a:t>
            </a:r>
            <a:r>
              <a:rPr lang="vi-VN" sz="2800" b="1">
                <a:latin typeface="Arial" panose="020B0604020202020204" pitchFamily="34" charset="0"/>
                <a:cs typeface="Arial" panose="020B0604020202020204" pitchFamily="34" charset="0"/>
              </a:rPr>
              <a:t>CẬN LÂM SÀNG: </a:t>
            </a:r>
            <a:r>
              <a:rPr lang="vi-VN" sz="2800" b="1" dirty="0">
                <a:latin typeface="Arial" panose="020B0604020202020204" pitchFamily="34" charset="0"/>
                <a:cs typeface="Arial" panose="020B0604020202020204" pitchFamily="34" charset="0"/>
              </a:rPr>
              <a:t>HÌNH ẢNH HỌC</a:t>
            </a:r>
          </a:p>
          <a:p>
            <a:pPr marL="0" indent="0" algn="ctr">
              <a:buNone/>
            </a:pPr>
            <a:r>
              <a:rPr lang="vi-VN" sz="2600" dirty="0">
                <a:latin typeface="Arial" panose="020B0604020202020204" pitchFamily="34" charset="0"/>
                <a:cs typeface="Arial" panose="020B0604020202020204" pitchFamily="34" charset="0"/>
              </a:rPr>
              <a:t>CT SCAN BỤNG CHẬU CÓ CẢN QUANG</a:t>
            </a:r>
          </a:p>
          <a:p>
            <a:pPr marL="0" indent="0">
              <a:buNone/>
            </a:pPr>
            <a:r>
              <a:rPr lang="vi-VN" sz="2600" dirty="0">
                <a:latin typeface="Arial" panose="020B0604020202020204" pitchFamily="34" charset="0"/>
                <a:cs typeface="Arial" panose="020B0604020202020204" pitchFamily="34" charset="0"/>
              </a:rPr>
              <a:t>c. </a:t>
            </a:r>
            <a:r>
              <a:rPr lang="en-US" sz="2600" dirty="0" err="1">
                <a:latin typeface="Arial" panose="020B0604020202020204" pitchFamily="34" charset="0"/>
                <a:cs typeface="Arial" panose="020B0604020202020204" pitchFamily="34" charset="0"/>
              </a:rPr>
              <a:t>Đánh</a:t>
            </a:r>
            <a:r>
              <a:rPr lang="en-US"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giá</a:t>
            </a:r>
            <a:r>
              <a:rPr lang="vi-VN" sz="2600" dirty="0">
                <a:latin typeface="Arial" panose="020B0604020202020204" pitchFamily="34" charset="0"/>
                <a:cs typeface="Arial" panose="020B0604020202020204" pitchFamily="34" charset="0"/>
              </a:rPr>
              <a:t> di căn xa:</a:t>
            </a:r>
          </a:p>
          <a:p>
            <a:pPr algn="just"/>
            <a:r>
              <a:rPr lang="vi-VN" sz="2100" dirty="0">
                <a:latin typeface="Arial" panose="020B0604020202020204" pitchFamily="34" charset="0"/>
                <a:cs typeface="Arial" panose="020B0604020202020204" pitchFamily="34" charset="0"/>
              </a:rPr>
              <a:t>Di căn gan: </a:t>
            </a:r>
            <a:r>
              <a:rPr lang="vi-VN" sz="2100" dirty="0" err="1">
                <a:latin typeface="Arial" panose="020B0604020202020204" pitchFamily="34" charset="0"/>
                <a:cs typeface="Arial" panose="020B0604020202020204" pitchFamily="34" charset="0"/>
              </a:rPr>
              <a:t>khối</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đậm</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độ</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thấp</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thì</a:t>
            </a:r>
            <a:r>
              <a:rPr lang="vi-VN" sz="2100" dirty="0">
                <a:latin typeface="Arial" panose="020B0604020202020204" pitchFamily="34" charset="0"/>
                <a:cs typeface="Arial" panose="020B0604020202020204" pitchFamily="34" charset="0"/>
              </a:rPr>
              <a:t> TM, </a:t>
            </a:r>
            <a:r>
              <a:rPr lang="vi-VN" sz="2100" dirty="0" err="1">
                <a:latin typeface="Arial" panose="020B0604020202020204" pitchFamily="34" charset="0"/>
                <a:cs typeface="Arial" panose="020B0604020202020204" pitchFamily="34" charset="0"/>
              </a:rPr>
              <a:t>hình</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ảnh</a:t>
            </a:r>
            <a:r>
              <a:rPr lang="vi-VN" sz="2100" dirty="0">
                <a:latin typeface="Arial" panose="020B0604020202020204" pitchFamily="34" charset="0"/>
                <a:cs typeface="Arial" panose="020B0604020202020204" pitchFamily="34" charset="0"/>
              </a:rPr>
              <a:t> tăng quang </a:t>
            </a:r>
            <a:r>
              <a:rPr lang="vi-VN" sz="2100" dirty="0" err="1">
                <a:latin typeface="Arial" panose="020B0604020202020204" pitchFamily="34" charset="0"/>
                <a:cs typeface="Arial" panose="020B0604020202020204" pitchFamily="34" charset="0"/>
              </a:rPr>
              <a:t>viền</a:t>
            </a:r>
            <a:endParaRPr lang="vi-VN" sz="2100" dirty="0">
              <a:latin typeface="Arial" panose="020B0604020202020204" pitchFamily="34" charset="0"/>
              <a:cs typeface="Arial" panose="020B0604020202020204" pitchFamily="34" charset="0"/>
            </a:endParaRPr>
          </a:p>
          <a:p>
            <a:pPr algn="just"/>
            <a:r>
              <a:rPr lang="vi-VN" sz="2100" dirty="0">
                <a:latin typeface="Arial" panose="020B0604020202020204" pitchFamily="34" charset="0"/>
                <a:cs typeface="Arial" panose="020B0604020202020204" pitchFamily="34" charset="0"/>
              </a:rPr>
              <a:t>Di căn </a:t>
            </a:r>
            <a:r>
              <a:rPr lang="vi-VN" sz="2100" dirty="0" err="1">
                <a:latin typeface="Arial" panose="020B0604020202020204" pitchFamily="34" charset="0"/>
                <a:cs typeface="Arial" panose="020B0604020202020204" pitchFamily="34" charset="0"/>
              </a:rPr>
              <a:t>phúc</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mạc</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phúc</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mạc</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dày</a:t>
            </a:r>
            <a:r>
              <a:rPr lang="vi-VN" sz="2100" dirty="0">
                <a:latin typeface="Arial" panose="020B0604020202020204" pitchFamily="34" charset="0"/>
                <a:cs typeface="Arial" panose="020B0604020202020204" pitchFamily="34" charset="0"/>
              </a:rPr>
              <a:t> lên </a:t>
            </a:r>
            <a:r>
              <a:rPr lang="vi-VN" sz="2100" dirty="0" err="1">
                <a:latin typeface="Arial" panose="020B0604020202020204" pitchFamily="34" charset="0"/>
                <a:cs typeface="Arial" panose="020B0604020202020204" pitchFamily="34" charset="0"/>
              </a:rPr>
              <a:t>và</a:t>
            </a:r>
            <a:r>
              <a:rPr lang="vi-VN" sz="2100" dirty="0">
                <a:latin typeface="Arial" panose="020B0604020202020204" pitchFamily="34" charset="0"/>
                <a:cs typeface="Arial" panose="020B0604020202020204" pitchFamily="34" charset="0"/>
              </a:rPr>
              <a:t> tăng </a:t>
            </a:r>
            <a:r>
              <a:rPr lang="vi-VN" sz="2100" dirty="0" err="1">
                <a:latin typeface="Arial" panose="020B0604020202020204" pitchFamily="34" charset="0"/>
                <a:cs typeface="Arial" panose="020B0604020202020204" pitchFamily="34" charset="0"/>
              </a:rPr>
              <a:t>ngấm</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thuốc</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mạc</a:t>
            </a:r>
            <a:r>
              <a:rPr lang="vi-VN" sz="2100" dirty="0">
                <a:latin typeface="Arial" panose="020B0604020202020204" pitchFamily="34" charset="0"/>
                <a:cs typeface="Arial" panose="020B0604020202020204" pitchFamily="34" charset="0"/>
              </a:rPr>
              <a:t> treo </a:t>
            </a:r>
            <a:r>
              <a:rPr lang="vi-VN" sz="2100" dirty="0" err="1">
                <a:latin typeface="Arial" panose="020B0604020202020204" pitchFamily="34" charset="0"/>
                <a:cs typeface="Arial" panose="020B0604020202020204" pitchFamily="34" charset="0"/>
              </a:rPr>
              <a:t>bện</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xoắn</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thành</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đám</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dày</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hình</a:t>
            </a:r>
            <a:r>
              <a:rPr lang="vi-VN" sz="2100" dirty="0">
                <a:latin typeface="Arial" panose="020B0604020202020204" pitchFamily="34" charset="0"/>
                <a:cs typeface="Arial" panose="020B0604020202020204" pitchFamily="34" charset="0"/>
              </a:rPr>
              <a:t> sao, </a:t>
            </a:r>
            <a:r>
              <a:rPr lang="vi-VN" sz="2100" dirty="0" err="1">
                <a:latin typeface="Arial" panose="020B0604020202020204" pitchFamily="34" charset="0"/>
                <a:cs typeface="Arial" panose="020B0604020202020204" pitchFamily="34" charset="0"/>
              </a:rPr>
              <a:t>hình</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nếp</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gấp</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hoặc</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thành</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đám</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lớn</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các</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nốt</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hoặc</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các</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mảng</a:t>
            </a:r>
            <a:r>
              <a:rPr lang="vi-VN" sz="2100" dirty="0">
                <a:latin typeface="Arial" panose="020B0604020202020204" pitchFamily="34" charset="0"/>
                <a:cs typeface="Arial" panose="020B0604020202020204" pitchFamily="34" charset="0"/>
              </a:rPr>
              <a:t>/</a:t>
            </a:r>
            <a:r>
              <a:rPr lang="vi-VN" sz="2100" dirty="0" err="1">
                <a:latin typeface="Arial" panose="020B0604020202020204" pitchFamily="34" charset="0"/>
                <a:cs typeface="Arial" panose="020B0604020202020204" pitchFamily="34" charset="0"/>
              </a:rPr>
              <a:t>dải</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tỷ</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trọng</a:t>
            </a:r>
            <a:r>
              <a:rPr lang="vi-VN" sz="2100" dirty="0">
                <a:latin typeface="Arial" panose="020B0604020202020204" pitchFamily="34" charset="0"/>
                <a:cs typeface="Arial" panose="020B0604020202020204" pitchFamily="34" charset="0"/>
              </a:rPr>
              <a:t> mô </a:t>
            </a:r>
            <a:r>
              <a:rPr lang="vi-VN" sz="2100" dirty="0" err="1">
                <a:latin typeface="Arial" panose="020B0604020202020204" pitchFamily="34" charset="0"/>
                <a:cs typeface="Arial" panose="020B0604020202020204" pitchFamily="34" charset="0"/>
              </a:rPr>
              <a:t>mềm</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hình</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ảnh</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bánh</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mạc</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nối</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thành</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ruột</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dày</a:t>
            </a:r>
            <a:r>
              <a:rPr lang="vi-VN" sz="2100" dirty="0">
                <a:latin typeface="Arial" panose="020B0604020202020204" pitchFamily="34" charset="0"/>
                <a:cs typeface="Arial" panose="020B0604020202020204" pitchFamily="34" charset="0"/>
              </a:rPr>
              <a:t> lên </a:t>
            </a:r>
            <a:r>
              <a:rPr lang="vi-VN" sz="2100" dirty="0" err="1">
                <a:latin typeface="Arial" panose="020B0604020202020204" pitchFamily="34" charset="0"/>
                <a:cs typeface="Arial" panose="020B0604020202020204" pitchFamily="34" charset="0"/>
              </a:rPr>
              <a:t>và</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có</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tổn</a:t>
            </a:r>
            <a:r>
              <a:rPr lang="vi-VN" sz="2100" dirty="0">
                <a:latin typeface="Arial" panose="020B0604020202020204" pitchFamily="34" charset="0"/>
                <a:cs typeface="Arial" panose="020B0604020202020204" pitchFamily="34" charset="0"/>
              </a:rPr>
              <a:t> thương </a:t>
            </a:r>
            <a:r>
              <a:rPr lang="vi-VN" sz="2100" dirty="0" err="1">
                <a:latin typeface="Arial" panose="020B0604020202020204" pitchFamily="34" charset="0"/>
                <a:cs typeface="Arial" panose="020B0604020202020204" pitchFamily="34" charset="0"/>
              </a:rPr>
              <a:t>dạng</a:t>
            </a:r>
            <a:r>
              <a:rPr lang="vi-VN" sz="2100" dirty="0">
                <a:latin typeface="Arial" panose="020B0604020202020204" pitchFamily="34" charset="0"/>
                <a:cs typeface="Arial" panose="020B0604020202020204" pitchFamily="34" charset="0"/>
              </a:rPr>
              <a:t> </a:t>
            </a:r>
            <a:r>
              <a:rPr lang="vi-VN" sz="2100" dirty="0" err="1">
                <a:latin typeface="Arial" panose="020B0604020202020204" pitchFamily="34" charset="0"/>
                <a:cs typeface="Arial" panose="020B0604020202020204" pitchFamily="34" charset="0"/>
              </a:rPr>
              <a:t>nốt</a:t>
            </a:r>
            <a:endParaRPr lang="vi-VN" sz="2100" dirty="0">
              <a:latin typeface="Arial" panose="020B0604020202020204" pitchFamily="34" charset="0"/>
              <a:cs typeface="Arial" panose="020B0604020202020204" pitchFamily="34" charset="0"/>
            </a:endParaRPr>
          </a:p>
          <a:p>
            <a:endParaRPr lang="en-US" dirty="0"/>
          </a:p>
        </p:txBody>
      </p:sp>
      <p:pic>
        <p:nvPicPr>
          <p:cNvPr id="4" name="Hình ảnh 3">
            <a:extLst>
              <a:ext uri="{FF2B5EF4-FFF2-40B4-BE49-F238E27FC236}">
                <a16:creationId xmlns:a16="http://schemas.microsoft.com/office/drawing/2014/main" id="{8D2E2EE9-8E5E-05C2-F50D-EDF9BAA299BA}"/>
              </a:ext>
            </a:extLst>
          </p:cNvPr>
          <p:cNvPicPr>
            <a:picLocks noChangeAspect="1"/>
          </p:cNvPicPr>
          <p:nvPr/>
        </p:nvPicPr>
        <p:blipFill>
          <a:blip r:embed="rId2"/>
          <a:stretch>
            <a:fillRect/>
          </a:stretch>
        </p:blipFill>
        <p:spPr>
          <a:xfrm>
            <a:off x="9202993" y="2848658"/>
            <a:ext cx="2509803" cy="1675958"/>
          </a:xfrm>
          <a:prstGeom prst="rect">
            <a:avLst/>
          </a:prstGeom>
        </p:spPr>
      </p:pic>
      <p:pic>
        <p:nvPicPr>
          <p:cNvPr id="5" name="Hình ảnh 4">
            <a:extLst>
              <a:ext uri="{FF2B5EF4-FFF2-40B4-BE49-F238E27FC236}">
                <a16:creationId xmlns:a16="http://schemas.microsoft.com/office/drawing/2014/main" id="{673A30E2-715B-F6C9-3E96-2F9BE203ECF0}"/>
              </a:ext>
            </a:extLst>
          </p:cNvPr>
          <p:cNvPicPr>
            <a:picLocks noChangeAspect="1"/>
          </p:cNvPicPr>
          <p:nvPr/>
        </p:nvPicPr>
        <p:blipFill>
          <a:blip r:embed="rId3"/>
          <a:stretch>
            <a:fillRect/>
          </a:stretch>
        </p:blipFill>
        <p:spPr>
          <a:xfrm>
            <a:off x="9202993" y="4557932"/>
            <a:ext cx="2509803" cy="1675957"/>
          </a:xfrm>
          <a:prstGeom prst="rect">
            <a:avLst/>
          </a:prstGeom>
        </p:spPr>
      </p:pic>
      <p:sp>
        <p:nvSpPr>
          <p:cNvPr id="6" name="TextBox 1">
            <a:extLst>
              <a:ext uri="{FF2B5EF4-FFF2-40B4-BE49-F238E27FC236}">
                <a16:creationId xmlns:a16="http://schemas.microsoft.com/office/drawing/2014/main" id="{5AB6313F-C9C0-5F0D-A8A2-429B9F8F9A37}"/>
              </a:ext>
            </a:extLst>
          </p:cNvPr>
          <p:cNvSpPr txBox="1"/>
          <p:nvPr/>
        </p:nvSpPr>
        <p:spPr>
          <a:xfrm>
            <a:off x="4937759" y="6533536"/>
            <a:ext cx="7076049" cy="276999"/>
          </a:xfrm>
          <a:prstGeom prst="rect">
            <a:avLst/>
          </a:prstGeom>
          <a:noFill/>
        </p:spPr>
        <p:txBody>
          <a:bodyPr wrap="square" rtlCol="0">
            <a:spAutoFit/>
          </a:bodyPr>
          <a:lstStyle/>
          <a:p>
            <a:pPr defTabSz="457200">
              <a:defRPr/>
            </a:pPr>
            <a:r>
              <a:rPr lang="en-US" sz="1200" i="1" dirty="0">
                <a:solidFill>
                  <a:srgbClr val="000000"/>
                </a:solidFill>
                <a:latin typeface="Roboto" panose="02000000000000000000" pitchFamily="2" charset="0"/>
              </a:rPr>
              <a:t>European Society of Radiology (ESR). (2013). CT and PET-CT findings of peritoneal carcinomatosis.</a:t>
            </a:r>
            <a:endParaRPr lang="en-US" sz="1200" i="1" dirty="0">
              <a:solidFill>
                <a:srgbClr val="000000"/>
              </a:solidFill>
              <a:latin typeface="Gill Sans MT" panose="020B0502020104020203"/>
            </a:endParaRPr>
          </a:p>
        </p:txBody>
      </p:sp>
      <p:sp>
        <p:nvSpPr>
          <p:cNvPr id="7"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798783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5FFF79DE-3D0F-DD61-E3FD-F1130BB7112A}"/>
              </a:ext>
            </a:extLst>
          </p:cNvPr>
          <p:cNvSpPr>
            <a:spLocks noGrp="1"/>
          </p:cNvSpPr>
          <p:nvPr>
            <p:ph idx="1"/>
          </p:nvPr>
        </p:nvSpPr>
        <p:spPr>
          <a:xfrm>
            <a:off x="2405575" y="1603717"/>
            <a:ext cx="7193499" cy="4923692"/>
          </a:xfrm>
        </p:spPr>
        <p:txBody>
          <a:bodyPr>
            <a:normAutofit/>
          </a:bodyPr>
          <a:lstStyle/>
          <a:p>
            <a:pPr marL="0" indent="0">
              <a:buNone/>
            </a:pPr>
            <a:r>
              <a:rPr lang="vi-VN" sz="2800" b="1">
                <a:latin typeface="Arial" panose="020B0604020202020204" pitchFamily="34" charset="0"/>
                <a:cs typeface="Arial" panose="020B0604020202020204" pitchFamily="34" charset="0"/>
              </a:rPr>
              <a:t>2.</a:t>
            </a:r>
            <a:r>
              <a:rPr lang="en-US" sz="2800" b="1">
                <a:latin typeface="Arial" panose="020B0604020202020204" pitchFamily="34" charset="0"/>
                <a:cs typeface="Arial" panose="020B0604020202020204" pitchFamily="34" charset="0"/>
              </a:rPr>
              <a:t> </a:t>
            </a:r>
            <a:r>
              <a:rPr lang="vi-VN" sz="2800" b="1">
                <a:latin typeface="Arial" panose="020B0604020202020204" pitchFamily="34" charset="0"/>
                <a:cs typeface="Arial" panose="020B0604020202020204" pitchFamily="34" charset="0"/>
              </a:rPr>
              <a:t>CẬN LÂM SÀNG: </a:t>
            </a:r>
            <a:r>
              <a:rPr lang="vi-VN" sz="2800" b="1" dirty="0">
                <a:latin typeface="Arial" panose="020B0604020202020204" pitchFamily="34" charset="0"/>
                <a:cs typeface="Arial" panose="020B0604020202020204" pitchFamily="34" charset="0"/>
              </a:rPr>
              <a:t>HÌNH ẢNH HỌC</a:t>
            </a:r>
          </a:p>
          <a:p>
            <a:pPr marL="0" indent="0">
              <a:buNone/>
            </a:pPr>
            <a:r>
              <a:rPr lang="vi-VN" sz="2600" dirty="0">
                <a:latin typeface="Arial" panose="020B0604020202020204" pitchFamily="34" charset="0"/>
                <a:cs typeface="Arial" panose="020B0604020202020204" pitchFamily="34" charset="0"/>
              </a:rPr>
              <a:t>c.</a:t>
            </a:r>
            <a:r>
              <a:rPr lang="en-US" sz="2600" dirty="0">
                <a:latin typeface="Arial" panose="020B0604020202020204" pitchFamily="34" charset="0"/>
                <a:cs typeface="Arial" panose="020B0604020202020204" pitchFamily="34" charset="0"/>
              </a:rPr>
              <a:t>Đ</a:t>
            </a:r>
            <a:r>
              <a:rPr lang="vi-VN" sz="2600" dirty="0" err="1">
                <a:latin typeface="Arial" panose="020B0604020202020204" pitchFamily="34" charset="0"/>
                <a:cs typeface="Arial" panose="020B0604020202020204" pitchFamily="34" charset="0"/>
              </a:rPr>
              <a:t>ánh</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giá</a:t>
            </a:r>
            <a:r>
              <a:rPr lang="vi-VN" sz="2600" dirty="0">
                <a:latin typeface="Arial" panose="020B0604020202020204" pitchFamily="34" charset="0"/>
                <a:cs typeface="Arial" panose="020B0604020202020204" pitchFamily="34" charset="0"/>
              </a:rPr>
              <a:t> di </a:t>
            </a:r>
            <a:r>
              <a:rPr lang="vi-VN" sz="2600">
                <a:latin typeface="Arial" panose="020B0604020202020204" pitchFamily="34" charset="0"/>
                <a:cs typeface="Arial" panose="020B0604020202020204" pitchFamily="34" charset="0"/>
              </a:rPr>
              <a:t>căn xa: </a:t>
            </a:r>
            <a:endParaRPr lang="en-US" sz="2600" dirty="0">
              <a:latin typeface="Arial" panose="020B0604020202020204" pitchFamily="34" charset="0"/>
              <a:cs typeface="Arial" panose="020B0604020202020204" pitchFamily="34" charset="0"/>
            </a:endParaRPr>
          </a:p>
          <a:p>
            <a:pPr marL="0" indent="0" algn="ctr">
              <a:buNone/>
            </a:pPr>
            <a:r>
              <a:rPr lang="vi-VN" sz="2600" dirty="0">
                <a:latin typeface="Arial" panose="020B0604020202020204" pitchFamily="34" charset="0"/>
                <a:cs typeface="Arial" panose="020B0604020202020204" pitchFamily="34" charset="0"/>
              </a:rPr>
              <a:t>CT SCAN NGỰC BỤNG CHẬU CÓ CẢN QUANG</a:t>
            </a:r>
          </a:p>
          <a:p>
            <a:pPr algn="just"/>
            <a:r>
              <a:rPr lang="vi-VN" sz="2400" dirty="0" err="1">
                <a:latin typeface="Arial" panose="020B0604020202020204" pitchFamily="34" charset="0"/>
                <a:cs typeface="Arial" panose="020B0604020202020204" pitchFamily="34" charset="0"/>
              </a:rPr>
              <a:t>Giúp</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đánh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giá</a:t>
            </a:r>
            <a:r>
              <a:rPr lang="vi-VN" sz="2400" dirty="0">
                <a:latin typeface="Arial" panose="020B0604020202020204" pitchFamily="34" charset="0"/>
                <a:cs typeface="Arial" panose="020B0604020202020204" pitchFamily="34" charset="0"/>
              </a:rPr>
              <a:t> di căn </a:t>
            </a:r>
            <a:r>
              <a:rPr lang="vi-VN" sz="2400" dirty="0" err="1">
                <a:latin typeface="Arial" panose="020B0604020202020204" pitchFamily="34" charset="0"/>
                <a:cs typeface="Arial" panose="020B0604020202020204" pitchFamily="34" charset="0"/>
              </a:rPr>
              <a:t>hạch</a:t>
            </a:r>
            <a:r>
              <a:rPr lang="vi-VN" sz="2400" dirty="0">
                <a:latin typeface="Arial" panose="020B0604020202020204" pitchFamily="34" charset="0"/>
                <a:cs typeface="Arial" panose="020B0604020202020204" pitchFamily="34" charset="0"/>
              </a:rPr>
              <a:t>, gan, </a:t>
            </a:r>
            <a:r>
              <a:rPr lang="vi-VN" sz="2400" dirty="0" err="1">
                <a:latin typeface="Arial" panose="020B0604020202020204" pitchFamily="34" charset="0"/>
                <a:cs typeface="Arial" panose="020B0604020202020204" pitchFamily="34" charset="0"/>
              </a:rPr>
              <a:t>phúc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mạc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phổi</a:t>
            </a:r>
            <a:endParaRPr lang="vi-VN" sz="2400" dirty="0">
              <a:latin typeface="Arial" panose="020B0604020202020204" pitchFamily="34" charset="0"/>
              <a:cs typeface="Arial" panose="020B0604020202020204" pitchFamily="34" charset="0"/>
            </a:endParaRPr>
          </a:p>
          <a:p>
            <a:pPr algn="just"/>
            <a:r>
              <a:rPr lang="vi-VN" sz="2400" dirty="0" err="1">
                <a:latin typeface="Arial" panose="020B0604020202020204" pitchFamily="34" charset="0"/>
                <a:cs typeface="Arial" panose="020B0604020202020204" pitchFamily="34" charset="0"/>
              </a:rPr>
              <a:t>Độ</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nhạy</a:t>
            </a:r>
            <a:r>
              <a:rPr lang="vi-VN" sz="2400" dirty="0">
                <a:latin typeface="Arial" panose="020B0604020202020204" pitchFamily="34" charset="0"/>
                <a:cs typeface="Arial" panose="020B0604020202020204" pitchFamily="34" charset="0"/>
              </a:rPr>
              <a:t> 88% </a:t>
            </a:r>
            <a:r>
              <a:rPr lang="vi-VN" sz="2400" dirty="0" err="1">
                <a:latin typeface="Arial" panose="020B0604020202020204" pitchFamily="34" charset="0"/>
                <a:cs typeface="Arial" panose="020B0604020202020204" pitchFamily="34" charset="0"/>
              </a:rPr>
              <a:t>và</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đặc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hiệu</a:t>
            </a:r>
            <a:r>
              <a:rPr lang="vi-VN" sz="2400" dirty="0">
                <a:latin typeface="Arial" panose="020B0604020202020204" pitchFamily="34" charset="0"/>
                <a:cs typeface="Arial" panose="020B0604020202020204" pitchFamily="34" charset="0"/>
              </a:rPr>
              <a:t> 89% trong di căn gan </a:t>
            </a:r>
          </a:p>
          <a:p>
            <a:pPr algn="just"/>
            <a:r>
              <a:rPr lang="vi-VN" sz="2400" dirty="0" err="1">
                <a:latin typeface="Arial" panose="020B0604020202020204" pitchFamily="34" charset="0"/>
                <a:cs typeface="Arial" panose="020B0604020202020204" pitchFamily="34" charset="0"/>
              </a:rPr>
              <a:t>Độ</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nhạy</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thấp</a:t>
            </a:r>
            <a:r>
              <a:rPr lang="vi-VN" sz="2400" dirty="0">
                <a:latin typeface="Arial" panose="020B0604020202020204" pitchFamily="34" charset="0"/>
                <a:cs typeface="Arial" panose="020B0604020202020204" pitchFamily="34" charset="0"/>
              </a:rPr>
              <a:t> trong </a:t>
            </a:r>
            <a:r>
              <a:rPr lang="vi-VN" sz="2400" dirty="0" err="1">
                <a:latin typeface="Arial" panose="020B0604020202020204" pitchFamily="34" charset="0"/>
                <a:cs typeface="Arial" panose="020B0604020202020204" pitchFamily="34" charset="0"/>
              </a:rPr>
              <a:t>phát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hiện</a:t>
            </a:r>
            <a:r>
              <a:rPr lang="vi-VN" sz="2400" dirty="0">
                <a:latin typeface="Arial" panose="020B0604020202020204" pitchFamily="34" charset="0"/>
                <a:cs typeface="Arial" panose="020B0604020202020204" pitchFamily="34" charset="0"/>
              </a:rPr>
              <a:t> di căn </a:t>
            </a:r>
            <a:r>
              <a:rPr lang="vi-VN" sz="2400" dirty="0" err="1">
                <a:latin typeface="Arial" panose="020B0604020202020204" pitchFamily="34" charset="0"/>
                <a:cs typeface="Arial" panose="020B0604020202020204" pitchFamily="34" charset="0"/>
              </a:rPr>
              <a:t>phúc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mạc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nốt</a:t>
            </a:r>
            <a:r>
              <a:rPr lang="vi-VN" sz="2400" dirty="0">
                <a:latin typeface="Arial" panose="020B0604020202020204" pitchFamily="34" charset="0"/>
                <a:cs typeface="Arial" panose="020B0604020202020204" pitchFamily="34" charset="0"/>
              </a:rPr>
              <a:t> di căn </a:t>
            </a:r>
            <a:r>
              <a:rPr lang="vi-VN" sz="2400" dirty="0" err="1">
                <a:latin typeface="Arial" panose="020B0604020202020204" pitchFamily="34" charset="0"/>
                <a:cs typeface="Arial" panose="020B0604020202020204" pitchFamily="34" charset="0"/>
              </a:rPr>
              <a:t>nhỏ</a:t>
            </a:r>
            <a:r>
              <a:rPr lang="vi-VN" sz="2400" dirty="0">
                <a:latin typeface="Arial" panose="020B0604020202020204" pitchFamily="34" charset="0"/>
                <a:cs typeface="Arial" panose="020B0604020202020204" pitchFamily="34" charset="0"/>
              </a:rPr>
              <a:t> ở gan </a:t>
            </a:r>
          </a:p>
          <a:p>
            <a:pPr algn="just"/>
            <a:r>
              <a:rPr lang="vi-VN" sz="2400" dirty="0">
                <a:latin typeface="Arial" panose="020B0604020202020204" pitchFamily="34" charset="0"/>
                <a:cs typeface="Arial" panose="020B0604020202020204" pitchFamily="34" charset="0"/>
              </a:rPr>
              <a:t>NCCN </a:t>
            </a:r>
            <a:r>
              <a:rPr lang="vi-VN" sz="2400" dirty="0" err="1">
                <a:latin typeface="Arial" panose="020B0604020202020204" pitchFamily="34" charset="0"/>
                <a:cs typeface="Arial" panose="020B0604020202020204" pitchFamily="34" charset="0"/>
              </a:rPr>
              <a:t>khuyến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cáo</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thực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hiện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thường</a:t>
            </a:r>
            <a:r>
              <a:rPr lang="vi-VN" sz="2400" dirty="0">
                <a:latin typeface="Arial" panose="020B0604020202020204" pitchFamily="34" charset="0"/>
                <a:cs typeface="Arial" panose="020B0604020202020204" pitchFamily="34" charset="0"/>
              </a:rPr>
              <a:t> quy </a:t>
            </a:r>
          </a:p>
          <a:p>
            <a:endParaRPr lang="en-US" dirty="0"/>
          </a:p>
        </p:txBody>
      </p:sp>
      <p:pic>
        <p:nvPicPr>
          <p:cNvPr id="4" name="Hình ảnh 3">
            <a:extLst>
              <a:ext uri="{FF2B5EF4-FFF2-40B4-BE49-F238E27FC236}">
                <a16:creationId xmlns:a16="http://schemas.microsoft.com/office/drawing/2014/main" id="{398E87E9-F119-5916-E09F-B59BBF2AB4A6}"/>
              </a:ext>
            </a:extLst>
          </p:cNvPr>
          <p:cNvPicPr>
            <a:picLocks noChangeAspect="1"/>
          </p:cNvPicPr>
          <p:nvPr/>
        </p:nvPicPr>
        <p:blipFill>
          <a:blip r:embed="rId3"/>
          <a:stretch>
            <a:fillRect/>
          </a:stretch>
        </p:blipFill>
        <p:spPr>
          <a:xfrm>
            <a:off x="9599074" y="3720830"/>
            <a:ext cx="2465108" cy="2513060"/>
          </a:xfrm>
          <a:prstGeom prst="rect">
            <a:avLst/>
          </a:prstGeom>
        </p:spPr>
      </p:pic>
      <p:sp>
        <p:nvSpPr>
          <p:cNvPr id="5" name="Hộp Văn bản 4">
            <a:extLst>
              <a:ext uri="{FF2B5EF4-FFF2-40B4-BE49-F238E27FC236}">
                <a16:creationId xmlns:a16="http://schemas.microsoft.com/office/drawing/2014/main" id="{536530B8-3059-C365-C287-79AA027E52D0}"/>
              </a:ext>
            </a:extLst>
          </p:cNvPr>
          <p:cNvSpPr txBox="1"/>
          <p:nvPr/>
        </p:nvSpPr>
        <p:spPr>
          <a:xfrm>
            <a:off x="6096000" y="6611779"/>
            <a:ext cx="6095999" cy="246221"/>
          </a:xfrm>
          <a:prstGeom prst="rect">
            <a:avLst/>
          </a:prstGeom>
          <a:noFill/>
        </p:spPr>
        <p:txBody>
          <a:bodyPr wrap="square">
            <a:spAutoFit/>
          </a:bodyPr>
          <a:lstStyle/>
          <a:p>
            <a:pPr defTabSz="457200"/>
            <a:r>
              <a:rPr lang="en-US" sz="1000">
                <a:solidFill>
                  <a:prstClr val="black"/>
                </a:solidFill>
                <a:latin typeface="Calibri" panose="020F0502020204030204"/>
              </a:rPr>
              <a:t>[1] Carlos Castillo. Clinical manifestations, diagnosis, and staging of exocrine pancreatic cancer. Uptodate 2022.</a:t>
            </a:r>
          </a:p>
        </p:txBody>
      </p:sp>
      <p:sp>
        <p:nvSpPr>
          <p:cNvPr id="6"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1931611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567FCCDE-E5D5-1AFE-179C-DC75534CCA44}"/>
              </a:ext>
            </a:extLst>
          </p:cNvPr>
          <p:cNvSpPr>
            <a:spLocks noGrp="1"/>
          </p:cNvSpPr>
          <p:nvPr>
            <p:ph idx="1"/>
          </p:nvPr>
        </p:nvSpPr>
        <p:spPr>
          <a:xfrm>
            <a:off x="2589212" y="1209823"/>
            <a:ext cx="8911687" cy="1280890"/>
          </a:xfrm>
        </p:spPr>
        <p:txBody>
          <a:bodyPr>
            <a:normAutofit fontScale="92500" lnSpcReduction="20000"/>
          </a:bodyPr>
          <a:lstStyle/>
          <a:p>
            <a:pPr marL="0" indent="0">
              <a:buNone/>
            </a:pPr>
            <a:r>
              <a:rPr lang="en-US" sz="2800" b="1">
                <a:latin typeface="Arial" panose="020B0604020202020204" pitchFamily="34" charset="0"/>
                <a:cs typeface="Arial" panose="020B0604020202020204" pitchFamily="34" charset="0"/>
              </a:rPr>
              <a:t>2. CẬN LÂM SÀNG: </a:t>
            </a:r>
            <a:r>
              <a:rPr lang="en-US" sz="2800" b="1" dirty="0">
                <a:latin typeface="Arial" panose="020B0604020202020204" pitchFamily="34" charset="0"/>
                <a:cs typeface="Arial" panose="020B0604020202020204" pitchFamily="34" charset="0"/>
              </a:rPr>
              <a:t>HÌNH ẢNH HỌC</a:t>
            </a:r>
          </a:p>
          <a:p>
            <a:pPr marL="0" indent="0">
              <a:buNone/>
            </a:pPr>
            <a:r>
              <a:rPr lang="en-US" sz="2600" dirty="0">
                <a:latin typeface="Arial" panose="020B0604020202020204" pitchFamily="34" charset="0"/>
                <a:cs typeface="Arial" panose="020B0604020202020204" pitchFamily="34" charset="0"/>
              </a:rPr>
              <a:t>CT SCAN BỤNG CHẬU CÓ CẢN QUANG</a:t>
            </a:r>
          </a:p>
          <a:p>
            <a:pPr marL="0" indent="0">
              <a:buNone/>
            </a:pPr>
            <a:r>
              <a:rPr lang="en-US" sz="2400" dirty="0" err="1">
                <a:latin typeface="Arial" panose="020B0604020202020204" pitchFamily="34" charset="0"/>
                <a:cs typeface="Arial" panose="020B0604020202020204" pitchFamily="34" charset="0"/>
              </a:rPr>
              <a:t>d.Đánh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phẫu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thuật</a:t>
            </a:r>
            <a:r>
              <a:rPr lang="en-US" sz="2400" dirty="0">
                <a:latin typeface="Arial" panose="020B0604020202020204" pitchFamily="34" charset="0"/>
                <a:cs typeface="Arial" panose="020B0604020202020204" pitchFamily="34" charset="0"/>
              </a:rPr>
              <a:t>:</a:t>
            </a:r>
          </a:p>
          <a:p>
            <a:endParaRPr lang="en-US" dirty="0"/>
          </a:p>
        </p:txBody>
      </p:sp>
      <p:graphicFrame>
        <p:nvGraphicFramePr>
          <p:cNvPr id="4" name="Bảng 6">
            <a:extLst>
              <a:ext uri="{FF2B5EF4-FFF2-40B4-BE49-F238E27FC236}">
                <a16:creationId xmlns:a16="http://schemas.microsoft.com/office/drawing/2014/main" id="{6A2EFD63-82EA-1202-5C69-CFBB83A99507}"/>
              </a:ext>
            </a:extLst>
          </p:cNvPr>
          <p:cNvGraphicFramePr>
            <a:graphicFrameLocks noGrp="1"/>
          </p:cNvGraphicFramePr>
          <p:nvPr/>
        </p:nvGraphicFramePr>
        <p:xfrm>
          <a:off x="2589212" y="2490713"/>
          <a:ext cx="9494935" cy="3938222"/>
        </p:xfrm>
        <a:graphic>
          <a:graphicData uri="http://schemas.openxmlformats.org/drawingml/2006/table">
            <a:tbl>
              <a:tblPr firstRow="1" bandRow="1"/>
              <a:tblGrid>
                <a:gridCol w="1265033">
                  <a:extLst>
                    <a:ext uri="{9D8B030D-6E8A-4147-A177-3AD203B41FA5}">
                      <a16:colId xmlns:a16="http://schemas.microsoft.com/office/drawing/2014/main" val="1154364822"/>
                    </a:ext>
                  </a:extLst>
                </a:gridCol>
                <a:gridCol w="4145088">
                  <a:extLst>
                    <a:ext uri="{9D8B030D-6E8A-4147-A177-3AD203B41FA5}">
                      <a16:colId xmlns:a16="http://schemas.microsoft.com/office/drawing/2014/main" val="3550052138"/>
                    </a:ext>
                  </a:extLst>
                </a:gridCol>
                <a:gridCol w="4084814">
                  <a:extLst>
                    <a:ext uri="{9D8B030D-6E8A-4147-A177-3AD203B41FA5}">
                      <a16:colId xmlns:a16="http://schemas.microsoft.com/office/drawing/2014/main" val="4039645872"/>
                    </a:ext>
                  </a:extLst>
                </a:gridCol>
              </a:tblGrid>
              <a:tr h="762237">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US" sz="1400" dirty="0" err="1">
                          <a:latin typeface="Arial" panose="020B0604020202020204" pitchFamily="34" charset="0"/>
                          <a:cs typeface="Arial" panose="020B0604020202020204" pitchFamily="34" charset="0"/>
                        </a:rPr>
                        <a:t>Khả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năng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phẫu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thuật</a:t>
                      </a:r>
                      <a:endParaRPr lang="en-US" sz="1400" dirty="0">
                        <a:latin typeface="Arial" panose="020B0604020202020204" pitchFamily="34" charset="0"/>
                        <a:cs typeface="Arial" panose="020B0604020202020204" pitchFamily="34" charset="0"/>
                      </a:endParaRPr>
                    </a:p>
                    <a:p>
                      <a:pPr algn="ctr"/>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US" sz="1400" dirty="0" err="1">
                          <a:latin typeface="Arial" panose="020B0604020202020204" pitchFamily="34" charset="0"/>
                          <a:cs typeface="Arial" panose="020B0604020202020204" pitchFamily="34" charset="0"/>
                        </a:rPr>
                        <a:t>Động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mạch</a:t>
                      </a:r>
                      <a:endParaRPr lang="en-US" sz="1400" dirty="0">
                        <a:latin typeface="Arial" panose="020B0604020202020204" pitchFamily="34" charset="0"/>
                        <a:cs typeface="Arial" panose="020B0604020202020204" pitchFamily="34" charset="0"/>
                      </a:endParaRPr>
                    </a:p>
                    <a:p>
                      <a:pPr algn="ctr"/>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US" sz="1400" dirty="0" err="1">
                          <a:latin typeface="Arial" panose="020B0604020202020204" pitchFamily="34" charset="0"/>
                          <a:cs typeface="Arial" panose="020B0604020202020204" pitchFamily="34" charset="0"/>
                        </a:rPr>
                        <a:t>Tĩnh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mạch</a:t>
                      </a:r>
                      <a:endParaRPr lang="en-US" sz="1400" dirty="0">
                        <a:latin typeface="Arial" panose="020B0604020202020204" pitchFamily="34" charset="0"/>
                        <a:cs typeface="Arial" panose="020B0604020202020204" pitchFamily="34" charset="0"/>
                      </a:endParaRPr>
                    </a:p>
                    <a:p>
                      <a:pPr algn="ctr"/>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51481990"/>
                  </a:ext>
                </a:extLst>
              </a:tr>
              <a:tr h="762237">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vi-VN" sz="1400" dirty="0" err="1">
                          <a:latin typeface="Arial" panose="020B0604020202020204" pitchFamily="34" charset="0"/>
                          <a:cs typeface="Arial" panose="020B0604020202020204" pitchFamily="34" charset="0"/>
                        </a:rPr>
                        <a:t>Cắt</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bỏ</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được</a:t>
                      </a:r>
                      <a:endParaRPr lang="vi-VN" sz="1400" dirty="0">
                        <a:latin typeface="Arial" panose="020B0604020202020204" pitchFamily="34" charset="0"/>
                        <a:cs typeface="Arial" panose="020B0604020202020204" pitchFamily="34" charset="0"/>
                      </a:endParaRPr>
                    </a:p>
                    <a:p>
                      <a:pPr algn="ctr"/>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just"/>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xâm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lấn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động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mạch</a:t>
                      </a:r>
                      <a:r>
                        <a:rPr lang="en-US" sz="1400" dirty="0">
                          <a:latin typeface="Arial" panose="020B0604020202020204" pitchFamily="34" charset="0"/>
                          <a:cs typeface="Arial" panose="020B0604020202020204" pitchFamily="34" charset="0"/>
                        </a:rPr>
                        <a:t> (ĐM </a:t>
                      </a:r>
                      <a:r>
                        <a:rPr lang="en-US" sz="1400" dirty="0" err="1">
                          <a:latin typeface="Arial" panose="020B0604020202020204" pitchFamily="34" charset="0"/>
                          <a:cs typeface="Arial" panose="020B0604020202020204" pitchFamily="34" charset="0"/>
                        </a:rPr>
                        <a:t>thân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tạng</a:t>
                      </a:r>
                      <a:r>
                        <a:rPr lang="en-US" sz="1400" dirty="0">
                          <a:latin typeface="Arial" panose="020B0604020202020204" pitchFamily="34" charset="0"/>
                          <a:cs typeface="Arial" panose="020B0604020202020204" pitchFamily="34" charset="0"/>
                        </a:rPr>
                        <a:t>, ĐM MMTT, ĐM </a:t>
                      </a:r>
                      <a:r>
                        <a:rPr lang="en-US" sz="1400" dirty="0" err="1">
                          <a:latin typeface="Arial" panose="020B0604020202020204" pitchFamily="34" charset="0"/>
                          <a:cs typeface="Arial" panose="020B0604020202020204" pitchFamily="34" charset="0"/>
                        </a:rPr>
                        <a:t>gan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chung</a:t>
                      </a:r>
                      <a:r>
                        <a:rPr lang="en-US" sz="1400" dirty="0">
                          <a:latin typeface="Arial" panose="020B0604020202020204" pitchFamily="34" charset="0"/>
                          <a:cs typeface="Arial" panose="020B0604020202020204" pitchFamily="34" charset="0"/>
                        </a:rPr>
                        <a:t>)</a:t>
                      </a:r>
                    </a:p>
                    <a:p>
                      <a:pPr algn="just"/>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just"/>
                      <a:r>
                        <a:rPr lang="vi-VN" sz="1400" dirty="0">
                          <a:latin typeface="Arial" panose="020B0604020202020204" pitchFamily="34" charset="0"/>
                          <a:cs typeface="Arial" panose="020B0604020202020204" pitchFamily="34" charset="0"/>
                        </a:rPr>
                        <a:t>Không xâm </a:t>
                      </a:r>
                      <a:r>
                        <a:rPr lang="vi-VN" sz="1400" dirty="0" err="1">
                          <a:latin typeface="Arial" panose="020B0604020202020204" pitchFamily="34" charset="0"/>
                          <a:cs typeface="Arial" panose="020B0604020202020204" pitchFamily="34" charset="0"/>
                        </a:rPr>
                        <a:t>lấn</a:t>
                      </a:r>
                      <a:r>
                        <a:rPr lang="vi-VN" sz="1400" dirty="0">
                          <a:latin typeface="Arial" panose="020B0604020202020204" pitchFamily="34" charset="0"/>
                          <a:cs typeface="Arial" panose="020B0604020202020204" pitchFamily="34" charset="0"/>
                        </a:rPr>
                        <a:t> TM MMTT hay TMC, </a:t>
                      </a:r>
                      <a:r>
                        <a:rPr lang="vi-VN" sz="1400" dirty="0" err="1">
                          <a:latin typeface="Arial" panose="020B0604020202020204" pitchFamily="34" charset="0"/>
                          <a:cs typeface="Arial" panose="020B0604020202020204" pitchFamily="34" charset="0"/>
                        </a:rPr>
                        <a:t>có</a:t>
                      </a:r>
                      <a:r>
                        <a:rPr lang="vi-VN" sz="1400" dirty="0">
                          <a:latin typeface="Arial" panose="020B0604020202020204" pitchFamily="34" charset="0"/>
                          <a:cs typeface="Arial" panose="020B0604020202020204" pitchFamily="34" charset="0"/>
                        </a:rPr>
                        <a:t>  xâm </a:t>
                      </a:r>
                      <a:r>
                        <a:rPr lang="vi-VN" sz="1400" dirty="0" err="1">
                          <a:latin typeface="Arial" panose="020B0604020202020204" pitchFamily="34" charset="0"/>
                          <a:cs typeface="Arial" panose="020B0604020202020204" pitchFamily="34" charset="0"/>
                        </a:rPr>
                        <a:t>lấn</a:t>
                      </a:r>
                      <a:r>
                        <a:rPr lang="vi-VN" sz="1400" dirty="0">
                          <a:latin typeface="Arial" panose="020B0604020202020204" pitchFamily="34" charset="0"/>
                          <a:cs typeface="Arial" panose="020B0604020202020204" pitchFamily="34" charset="0"/>
                        </a:rPr>
                        <a:t> nhưng chu vi </a:t>
                      </a:r>
                      <a:r>
                        <a:rPr lang="vi-VN" sz="1400" dirty="0" err="1">
                          <a:latin typeface="Arial" panose="020B0604020202020204" pitchFamily="34" charset="0"/>
                          <a:cs typeface="Arial" panose="020B0604020202020204" pitchFamily="34" charset="0"/>
                        </a:rPr>
                        <a:t>tiếp</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xúc</a:t>
                      </a:r>
                      <a:r>
                        <a:rPr lang="vi-VN" sz="1400" dirty="0">
                          <a:latin typeface="Arial" panose="020B0604020202020204" pitchFamily="34" charset="0"/>
                          <a:cs typeface="Arial" panose="020B0604020202020204" pitchFamily="34" charset="0"/>
                        </a:rPr>
                        <a:t> không liên </a:t>
                      </a:r>
                      <a:r>
                        <a:rPr lang="vi-VN" sz="1400" dirty="0" err="1">
                          <a:latin typeface="Arial" panose="020B0604020202020204" pitchFamily="34" charset="0"/>
                          <a:cs typeface="Arial" panose="020B0604020202020204" pitchFamily="34" charset="0"/>
                        </a:rPr>
                        <a:t>tục</a:t>
                      </a:r>
                      <a:r>
                        <a:rPr lang="vi-VN" sz="1400" dirty="0">
                          <a:latin typeface="Arial" panose="020B0604020202020204" pitchFamily="34" charset="0"/>
                          <a:cs typeface="Arial" panose="020B0604020202020204" pitchFamily="34" charset="0"/>
                        </a:rPr>
                        <a:t> &lt; 180o</a:t>
                      </a:r>
                    </a:p>
                    <a:p>
                      <a:pPr algn="just"/>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859215105"/>
                  </a:ext>
                </a:extLst>
              </a:tr>
              <a:tr h="1206874">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400" dirty="0" err="1">
                          <a:latin typeface="Arial" panose="020B0604020202020204" pitchFamily="34" charset="0"/>
                          <a:cs typeface="Arial" panose="020B0604020202020204" pitchFamily="34" charset="0"/>
                        </a:rPr>
                        <a:t>Bờ</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cắt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còn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tế</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bào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p>
                    <a:p>
                      <a:pPr algn="ctr"/>
                      <a:r>
                        <a:rPr lang="en-US" sz="1400" dirty="0">
                          <a:latin typeface="Arial" panose="020B0604020202020204" pitchFamily="34" charset="0"/>
                          <a:cs typeface="Arial" panose="020B0604020202020204" pitchFamily="34" charset="0"/>
                        </a:rPr>
                        <a:t>(U </a:t>
                      </a:r>
                      <a:r>
                        <a:rPr lang="en-US" sz="1400" dirty="0" err="1">
                          <a:latin typeface="Arial" panose="020B0604020202020204" pitchFamily="34" charset="0"/>
                          <a:cs typeface="Arial" panose="020B0604020202020204" pitchFamily="34" charset="0"/>
                        </a:rPr>
                        <a:t>giáp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biên</a:t>
                      </a:r>
                      <a:r>
                        <a:rPr lang="en-US" sz="1400" dirty="0">
                          <a:latin typeface="Arial" panose="020B0604020202020204" pitchFamily="34" charset="0"/>
                          <a:cs typeface="Arial" panose="020B0604020202020204" pitchFamily="34" charset="0"/>
                        </a:rPr>
                        <a:t>)</a:t>
                      </a:r>
                    </a:p>
                    <a:p>
                      <a:pPr algn="ctr"/>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just"/>
                      <a:r>
                        <a:rPr lang="vi-VN" sz="1400" dirty="0">
                          <a:latin typeface="Arial" panose="020B0604020202020204" pitchFamily="34" charset="0"/>
                          <a:cs typeface="Arial" panose="020B0604020202020204" pitchFamily="34" charset="0"/>
                        </a:rPr>
                        <a:t>Xâm </a:t>
                      </a:r>
                      <a:r>
                        <a:rPr lang="vi-VN" sz="1400" dirty="0" err="1">
                          <a:latin typeface="Arial" panose="020B0604020202020204" pitchFamily="34" charset="0"/>
                          <a:cs typeface="Arial" panose="020B0604020202020204" pitchFamily="34" charset="0"/>
                        </a:rPr>
                        <a:t>lấn</a:t>
                      </a:r>
                      <a:r>
                        <a:rPr lang="vi-VN" sz="1400" dirty="0">
                          <a:latin typeface="Arial" panose="020B0604020202020204" pitchFamily="34" charset="0"/>
                          <a:cs typeface="Arial" panose="020B0604020202020204" pitchFamily="34" charset="0"/>
                        </a:rPr>
                        <a:t> ĐM gan chung nhưng không xâm </a:t>
                      </a:r>
                      <a:r>
                        <a:rPr lang="vi-VN" sz="1400" dirty="0" err="1">
                          <a:latin typeface="Arial" panose="020B0604020202020204" pitchFamily="34" charset="0"/>
                          <a:cs typeface="Arial" panose="020B0604020202020204" pitchFamily="34" charset="0"/>
                        </a:rPr>
                        <a:t>lấn</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động</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mạch</a:t>
                      </a:r>
                      <a:r>
                        <a:rPr lang="vi-VN" sz="1400" dirty="0">
                          <a:latin typeface="Arial" panose="020B0604020202020204" pitchFamily="34" charset="0"/>
                          <a:cs typeface="Arial" panose="020B0604020202020204" pitchFamily="34" charset="0"/>
                        </a:rPr>
                        <a:t> thân </a:t>
                      </a:r>
                      <a:r>
                        <a:rPr lang="vi-VN" sz="1400" dirty="0" err="1">
                          <a:latin typeface="Arial" panose="020B0604020202020204" pitchFamily="34" charset="0"/>
                          <a:cs typeface="Arial" panose="020B0604020202020204" pitchFamily="34" charset="0"/>
                        </a:rPr>
                        <a:t>tạng</a:t>
                      </a:r>
                      <a:r>
                        <a:rPr lang="vi-VN" sz="1400" dirty="0">
                          <a:latin typeface="Arial" panose="020B0604020202020204" pitchFamily="34" charset="0"/>
                          <a:cs typeface="Arial" panose="020B0604020202020204" pitchFamily="34" charset="0"/>
                        </a:rPr>
                        <a:t>.</a:t>
                      </a:r>
                    </a:p>
                    <a:p>
                      <a:pPr algn="just"/>
                      <a:r>
                        <a:rPr lang="vi-VN" sz="1400" dirty="0">
                          <a:latin typeface="Arial" panose="020B0604020202020204" pitchFamily="34" charset="0"/>
                          <a:cs typeface="Arial" panose="020B0604020202020204" pitchFamily="34" charset="0"/>
                        </a:rPr>
                        <a:t>Xâm </a:t>
                      </a:r>
                      <a:r>
                        <a:rPr lang="vi-VN" sz="1400" dirty="0" err="1">
                          <a:latin typeface="Arial" panose="020B0604020202020204" pitchFamily="34" charset="0"/>
                          <a:cs typeface="Arial" panose="020B0604020202020204" pitchFamily="34" charset="0"/>
                        </a:rPr>
                        <a:t>lấn</a:t>
                      </a:r>
                      <a:r>
                        <a:rPr lang="vi-VN" sz="1400" dirty="0">
                          <a:latin typeface="Arial" panose="020B0604020202020204" pitchFamily="34" charset="0"/>
                          <a:cs typeface="Arial" panose="020B0604020202020204" pitchFamily="34" charset="0"/>
                        </a:rPr>
                        <a:t> ĐM MTTT ≤ 180o</a:t>
                      </a:r>
                    </a:p>
                    <a:p>
                      <a:pPr algn="just"/>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just"/>
                      <a:r>
                        <a:rPr lang="vi-VN" sz="1400" dirty="0">
                          <a:latin typeface="Arial" panose="020B0604020202020204" pitchFamily="34" charset="0"/>
                          <a:cs typeface="Arial" panose="020B0604020202020204" pitchFamily="34" charset="0"/>
                        </a:rPr>
                        <a:t>Xâm </a:t>
                      </a:r>
                      <a:r>
                        <a:rPr lang="vi-VN" sz="1400" dirty="0" err="1">
                          <a:latin typeface="Arial" panose="020B0604020202020204" pitchFamily="34" charset="0"/>
                          <a:cs typeface="Arial" panose="020B0604020202020204" pitchFamily="34" charset="0"/>
                        </a:rPr>
                        <a:t>lấn</a:t>
                      </a:r>
                      <a:r>
                        <a:rPr lang="vi-VN" sz="1400" dirty="0">
                          <a:latin typeface="Arial" panose="020B0604020202020204" pitchFamily="34" charset="0"/>
                          <a:cs typeface="Arial" panose="020B0604020202020204" pitchFamily="34" charset="0"/>
                        </a:rPr>
                        <a:t> TM MTTT hay TMC &gt; 180o, hay xâm </a:t>
                      </a:r>
                      <a:r>
                        <a:rPr lang="vi-VN" sz="1400" dirty="0" err="1">
                          <a:latin typeface="Arial" panose="020B0604020202020204" pitchFamily="34" charset="0"/>
                          <a:cs typeface="Arial" panose="020B0604020202020204" pitchFamily="34" charset="0"/>
                        </a:rPr>
                        <a:t>lấn</a:t>
                      </a:r>
                      <a:r>
                        <a:rPr lang="vi-VN" sz="1400" dirty="0">
                          <a:latin typeface="Arial" panose="020B0604020202020204" pitchFamily="34" charset="0"/>
                          <a:cs typeface="Arial" panose="020B0604020202020204" pitchFamily="34" charset="0"/>
                        </a:rPr>
                        <a:t> ≤ 180o </a:t>
                      </a:r>
                      <a:r>
                        <a:rPr lang="vi-VN" sz="1400" dirty="0" err="1">
                          <a:latin typeface="Arial" panose="020B0604020202020204" pitchFamily="34" charset="0"/>
                          <a:cs typeface="Arial" panose="020B0604020202020204" pitchFamily="34" charset="0"/>
                        </a:rPr>
                        <a:t>kèm</a:t>
                      </a:r>
                      <a:r>
                        <a:rPr lang="vi-VN" sz="1400" dirty="0">
                          <a:latin typeface="Arial" panose="020B0604020202020204" pitchFamily="34" charset="0"/>
                          <a:cs typeface="Arial" panose="020B0604020202020204" pitchFamily="34" charset="0"/>
                        </a:rPr>
                        <a:t> chu vi </a:t>
                      </a:r>
                      <a:r>
                        <a:rPr lang="vi-VN" sz="1400" dirty="0" err="1">
                          <a:latin typeface="Arial" panose="020B0604020202020204" pitchFamily="34" charset="0"/>
                          <a:cs typeface="Arial" panose="020B0604020202020204" pitchFamily="34" charset="0"/>
                        </a:rPr>
                        <a:t>tiếp</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xúc</a:t>
                      </a:r>
                      <a:r>
                        <a:rPr lang="vi-VN" sz="1400" dirty="0">
                          <a:latin typeface="Arial" panose="020B0604020202020204" pitchFamily="34" charset="0"/>
                          <a:cs typeface="Arial" panose="020B0604020202020204" pitchFamily="34" charset="0"/>
                        </a:rPr>
                        <a:t> không liên </a:t>
                      </a:r>
                      <a:r>
                        <a:rPr lang="vi-VN" sz="1400" dirty="0" err="1">
                          <a:latin typeface="Arial" panose="020B0604020202020204" pitchFamily="34" charset="0"/>
                          <a:cs typeface="Arial" panose="020B0604020202020204" pitchFamily="34" charset="0"/>
                        </a:rPr>
                        <a:t>tục</a:t>
                      </a:r>
                      <a:r>
                        <a:rPr lang="vi-VN" sz="1400" dirty="0">
                          <a:latin typeface="Arial" panose="020B0604020202020204" pitchFamily="34" charset="0"/>
                          <a:cs typeface="Arial" panose="020B0604020202020204" pitchFamily="34" charset="0"/>
                        </a:rPr>
                        <a:t> hay </a:t>
                      </a:r>
                      <a:r>
                        <a:rPr lang="vi-VN" sz="1400" dirty="0" err="1">
                          <a:latin typeface="Arial" panose="020B0604020202020204" pitchFamily="34" charset="0"/>
                          <a:cs typeface="Arial" panose="020B0604020202020204" pitchFamily="34" charset="0"/>
                        </a:rPr>
                        <a:t>có</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huyết</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khối</a:t>
                      </a:r>
                      <a:r>
                        <a:rPr lang="vi-VN" sz="1400" dirty="0">
                          <a:latin typeface="Arial" panose="020B0604020202020204" pitchFamily="34" charset="0"/>
                          <a:cs typeface="Arial" panose="020B0604020202020204" pitchFamily="34" charset="0"/>
                        </a:rPr>
                        <a:t> nhưng </a:t>
                      </a:r>
                      <a:r>
                        <a:rPr lang="vi-VN" sz="1400" dirty="0" err="1">
                          <a:latin typeface="Arial" panose="020B0604020202020204" pitchFamily="34" charset="0"/>
                          <a:cs typeface="Arial" panose="020B0604020202020204" pitchFamily="34" charset="0"/>
                        </a:rPr>
                        <a:t>có</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thể</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cắt</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bỏ</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và</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tạo</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hình</a:t>
                      </a:r>
                      <a:r>
                        <a:rPr lang="vi-VN" sz="1400" dirty="0">
                          <a:latin typeface="Arial" panose="020B0604020202020204" pitchFamily="34" charset="0"/>
                          <a:cs typeface="Arial" panose="020B0604020202020204" pitchFamily="34" charset="0"/>
                        </a:rPr>
                        <a:t>.</a:t>
                      </a:r>
                    </a:p>
                    <a:p>
                      <a:pPr algn="just"/>
                      <a:r>
                        <a:rPr lang="vi-VN" sz="1400" dirty="0">
                          <a:latin typeface="Arial" panose="020B0604020202020204" pitchFamily="34" charset="0"/>
                          <a:cs typeface="Arial" panose="020B0604020202020204" pitchFamily="34" charset="0"/>
                        </a:rPr>
                        <a:t>Xâm </a:t>
                      </a:r>
                      <a:r>
                        <a:rPr lang="vi-VN" sz="1400" dirty="0" err="1">
                          <a:latin typeface="Arial" panose="020B0604020202020204" pitchFamily="34" charset="0"/>
                          <a:cs typeface="Arial" panose="020B0604020202020204" pitchFamily="34" charset="0"/>
                        </a:rPr>
                        <a:t>lấn</a:t>
                      </a:r>
                      <a:r>
                        <a:rPr lang="vi-VN" sz="1400" dirty="0">
                          <a:latin typeface="Arial" panose="020B0604020202020204" pitchFamily="34" charset="0"/>
                          <a:cs typeface="Arial" panose="020B0604020202020204" pitchFamily="34" charset="0"/>
                        </a:rPr>
                        <a:t> TM </a:t>
                      </a:r>
                      <a:r>
                        <a:rPr lang="vi-VN" sz="1400" dirty="0" err="1">
                          <a:latin typeface="Arial" panose="020B0604020202020204" pitchFamily="34" charset="0"/>
                          <a:cs typeface="Arial" panose="020B0604020202020204" pitchFamily="34" charset="0"/>
                        </a:rPr>
                        <a:t>chủ</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dưới</a:t>
                      </a:r>
                      <a:endParaRPr lang="vi-VN" sz="1400" dirty="0">
                        <a:latin typeface="Arial" panose="020B0604020202020204" pitchFamily="34" charset="0"/>
                        <a:cs typeface="Arial" panose="020B0604020202020204" pitchFamily="34" charset="0"/>
                      </a:endParaRPr>
                    </a:p>
                    <a:p>
                      <a:pPr algn="just"/>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690961545"/>
                  </a:ext>
                </a:extLst>
              </a:tr>
              <a:tr h="1206874">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vi-VN" sz="1400" dirty="0">
                          <a:latin typeface="Arial" panose="020B0604020202020204" pitchFamily="34" charset="0"/>
                          <a:cs typeface="Arial" panose="020B0604020202020204" pitchFamily="34" charset="0"/>
                        </a:rPr>
                        <a:t>Không </a:t>
                      </a:r>
                      <a:r>
                        <a:rPr lang="vi-VN" sz="1400" dirty="0" err="1">
                          <a:latin typeface="Arial" panose="020B0604020202020204" pitchFamily="34" charset="0"/>
                          <a:cs typeface="Arial" panose="020B0604020202020204" pitchFamily="34" charset="0"/>
                        </a:rPr>
                        <a:t>cắt</a:t>
                      </a:r>
                      <a:r>
                        <a:rPr lang="vi-VN" sz="1400" dirty="0">
                          <a:latin typeface="Arial" panose="020B0604020202020204" pitchFamily="34" charset="0"/>
                          <a:cs typeface="Arial" panose="020B0604020202020204" pitchFamily="34" charset="0"/>
                        </a:rPr>
                        <a:t> </a:t>
                      </a:r>
                      <a:r>
                        <a:rPr lang="vi-VN" sz="1400" dirty="0" err="1">
                          <a:latin typeface="Arial" panose="020B0604020202020204" pitchFamily="34" charset="0"/>
                          <a:cs typeface="Arial" panose="020B0604020202020204" pitchFamily="34" charset="0"/>
                        </a:rPr>
                        <a:t>được</a:t>
                      </a:r>
                      <a:endParaRPr lang="vi-VN" sz="1400" dirty="0">
                        <a:latin typeface="Arial" panose="020B0604020202020204" pitchFamily="34" charset="0"/>
                        <a:cs typeface="Arial" panose="020B0604020202020204" pitchFamily="34" charset="0"/>
                      </a:endParaRPr>
                    </a:p>
                    <a:p>
                      <a:pPr algn="ctr"/>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just"/>
                      <a:r>
                        <a:rPr lang="en-US" sz="1400" dirty="0">
                          <a:latin typeface="Arial" panose="020B0604020202020204" pitchFamily="34" charset="0"/>
                          <a:cs typeface="Arial" panose="020B0604020202020204" pitchFamily="34" charset="0"/>
                        </a:rPr>
                        <a:t>Di </a:t>
                      </a:r>
                      <a:r>
                        <a:rPr lang="en-US" sz="1400" dirty="0" err="1">
                          <a:latin typeface="Arial" panose="020B0604020202020204" pitchFamily="34" charset="0"/>
                          <a:cs typeface="Arial" panose="020B0604020202020204" pitchFamily="34" charset="0"/>
                        </a:rPr>
                        <a:t>căn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xa</a:t>
                      </a:r>
                      <a:r>
                        <a:rPr lang="en-US" sz="1400" dirty="0">
                          <a:latin typeface="Arial" panose="020B0604020202020204" pitchFamily="34" charset="0"/>
                          <a:cs typeface="Arial" panose="020B0604020202020204" pitchFamily="34" charset="0"/>
                        </a:rPr>
                        <a:t> (bao </a:t>
                      </a:r>
                      <a:r>
                        <a:rPr lang="en-US" sz="1400" dirty="0" err="1">
                          <a:latin typeface="Arial" panose="020B0604020202020204" pitchFamily="34" charset="0"/>
                          <a:cs typeface="Arial" panose="020B0604020202020204" pitchFamily="34" charset="0"/>
                        </a:rPr>
                        <a:t>gồm</a:t>
                      </a:r>
                      <a:r>
                        <a:rPr lang="en-US" sz="1400" dirty="0">
                          <a:latin typeface="Arial" panose="020B0604020202020204" pitchFamily="34" charset="0"/>
                          <a:cs typeface="Arial" panose="020B0604020202020204" pitchFamily="34" charset="0"/>
                        </a:rPr>
                        <a:t> di </a:t>
                      </a:r>
                      <a:r>
                        <a:rPr lang="en-US" sz="1400" dirty="0" err="1">
                          <a:latin typeface="Arial" panose="020B0604020202020204" pitchFamily="34" charset="0"/>
                          <a:cs typeface="Arial" panose="020B0604020202020204" pitchFamily="34" charset="0"/>
                        </a:rPr>
                        <a:t>căn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nhóm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ngoài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vùng</a:t>
                      </a:r>
                      <a:r>
                        <a:rPr lang="en-US" sz="1400" dirty="0">
                          <a:latin typeface="Arial" panose="020B0604020202020204" pitchFamily="34" charset="0"/>
                          <a:cs typeface="Arial" panose="020B0604020202020204" pitchFamily="34" charset="0"/>
                        </a:rPr>
                        <a:t>)</a:t>
                      </a:r>
                    </a:p>
                    <a:p>
                      <a:pPr algn="just"/>
                      <a:r>
                        <a:rPr lang="en-US" sz="1400" dirty="0" err="1">
                          <a:latin typeface="Arial" panose="020B0604020202020204" pitchFamily="34" charset="0"/>
                          <a:cs typeface="Arial" panose="020B0604020202020204" pitchFamily="34" charset="0"/>
                        </a:rPr>
                        <a:t>Xâm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lấn</a:t>
                      </a:r>
                      <a:r>
                        <a:rPr lang="en-US" sz="1400" dirty="0">
                          <a:latin typeface="Arial" panose="020B0604020202020204" pitchFamily="34" charset="0"/>
                          <a:cs typeface="Arial" panose="020B0604020202020204" pitchFamily="34" charset="0"/>
                        </a:rPr>
                        <a:t> ĐM MTTT &gt; 180o</a:t>
                      </a:r>
                    </a:p>
                    <a:p>
                      <a:pPr algn="just"/>
                      <a:r>
                        <a:rPr lang="en-US" sz="1400" dirty="0" err="1">
                          <a:latin typeface="Arial" panose="020B0604020202020204" pitchFamily="34" charset="0"/>
                          <a:cs typeface="Arial" panose="020B0604020202020204" pitchFamily="34" charset="0"/>
                        </a:rPr>
                        <a:t>Xâm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lấn</a:t>
                      </a:r>
                      <a:r>
                        <a:rPr lang="en-US" sz="1400" dirty="0">
                          <a:latin typeface="Arial" panose="020B0604020202020204" pitchFamily="34" charset="0"/>
                          <a:cs typeface="Arial" panose="020B0604020202020204" pitchFamily="34" charset="0"/>
                        </a:rPr>
                        <a:t> ĐM </a:t>
                      </a:r>
                      <a:r>
                        <a:rPr lang="en-US" sz="1400" dirty="0" err="1">
                          <a:latin typeface="Arial" panose="020B0604020202020204" pitchFamily="34" charset="0"/>
                          <a:cs typeface="Arial" panose="020B0604020202020204" pitchFamily="34" charset="0"/>
                        </a:rPr>
                        <a:t>thân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tạng</a:t>
                      </a:r>
                      <a:r>
                        <a:rPr lang="en-US" sz="1400" dirty="0">
                          <a:latin typeface="Arial" panose="020B0604020202020204" pitchFamily="34" charset="0"/>
                          <a:cs typeface="Arial" panose="020B0604020202020204" pitchFamily="34" charset="0"/>
                        </a:rPr>
                        <a:t> &gt; 180o</a:t>
                      </a:r>
                    </a:p>
                    <a:p>
                      <a:pPr algn="just"/>
                      <a:r>
                        <a:rPr lang="en-US" sz="1400" dirty="0" err="1">
                          <a:latin typeface="Arial" panose="020B0604020202020204" pitchFamily="34" charset="0"/>
                          <a:cs typeface="Arial" panose="020B0604020202020204" pitchFamily="34" charset="0"/>
                        </a:rPr>
                        <a:t>Xâm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lấn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nhánh</a:t>
                      </a:r>
                      <a:r>
                        <a:rPr lang="en-US" sz="1400" dirty="0">
                          <a:latin typeface="Arial" panose="020B0604020202020204" pitchFamily="34" charset="0"/>
                          <a:cs typeface="Arial" panose="020B0604020202020204" pitchFamily="34" charset="0"/>
                        </a:rPr>
                        <a:t> ĐM </a:t>
                      </a:r>
                      <a:r>
                        <a:rPr lang="en-US" sz="1400" dirty="0" err="1">
                          <a:latin typeface="Arial" panose="020B0604020202020204" pitchFamily="34" charset="0"/>
                          <a:cs typeface="Arial" panose="020B0604020202020204" pitchFamily="34" charset="0"/>
                        </a:rPr>
                        <a:t>hỗng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tràng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đầu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tiên</a:t>
                      </a:r>
                      <a:endParaRPr lang="en-US" sz="1400" dirty="0">
                        <a:latin typeface="Arial" panose="020B0604020202020204" pitchFamily="34" charset="0"/>
                        <a:cs typeface="Arial" panose="020B0604020202020204" pitchFamily="34" charset="0"/>
                      </a:endParaRPr>
                    </a:p>
                    <a:p>
                      <a:pPr algn="just"/>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just"/>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tạo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hình</a:t>
                      </a:r>
                      <a:r>
                        <a:rPr lang="en-US" sz="1400" dirty="0">
                          <a:latin typeface="Arial" panose="020B0604020202020204" pitchFamily="34" charset="0"/>
                          <a:cs typeface="Arial" panose="020B0604020202020204" pitchFamily="34" charset="0"/>
                        </a:rPr>
                        <a:t> TM MMTT hay TMC do u </a:t>
                      </a:r>
                      <a:r>
                        <a:rPr lang="en-US" sz="1400" dirty="0" err="1">
                          <a:latin typeface="Arial" panose="020B0604020202020204" pitchFamily="34" charset="0"/>
                          <a:cs typeface="Arial" panose="020B0604020202020204" pitchFamily="34" charset="0"/>
                        </a:rPr>
                        <a:t>xâm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lấn</a:t>
                      </a:r>
                      <a:r>
                        <a:rPr lang="en-US" sz="1400" dirty="0">
                          <a:latin typeface="Arial" panose="020B0604020202020204" pitchFamily="34" charset="0"/>
                          <a:cs typeface="Arial" panose="020B0604020202020204" pitchFamily="34" charset="0"/>
                        </a:rPr>
                        <a:t> hay </a:t>
                      </a:r>
                      <a:r>
                        <a:rPr lang="en-US" sz="1400" dirty="0" err="1">
                          <a:latin typeface="Arial" panose="020B0604020202020204" pitchFamily="34" charset="0"/>
                          <a:cs typeface="Arial" panose="020B0604020202020204" pitchFamily="34" charset="0"/>
                        </a:rPr>
                        <a:t>thuyến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tắc</a:t>
                      </a:r>
                      <a:r>
                        <a:rPr lang="en-US" sz="1400" dirty="0">
                          <a:latin typeface="Arial" panose="020B0604020202020204" pitchFamily="34" charset="0"/>
                          <a:cs typeface="Arial" panose="020B0604020202020204" pitchFamily="34" charset="0"/>
                        </a:rPr>
                        <a:t>.</a:t>
                      </a:r>
                    </a:p>
                    <a:p>
                      <a:pPr algn="just"/>
                      <a:r>
                        <a:rPr lang="en-US" sz="1400" dirty="0" err="1">
                          <a:latin typeface="Arial" panose="020B0604020202020204" pitchFamily="34" charset="0"/>
                          <a:cs typeface="Arial" panose="020B0604020202020204" pitchFamily="34" charset="0"/>
                        </a:rPr>
                        <a:t>Xâm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lấn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hầu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đoạn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đầu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nhánh</a:t>
                      </a:r>
                      <a:r>
                        <a:rPr lang="en-US" sz="1400" dirty="0">
                          <a:latin typeface="Arial" panose="020B0604020202020204" pitchFamily="34" charset="0"/>
                          <a:cs typeface="Arial" panose="020B0604020202020204" pitchFamily="34" charset="0"/>
                        </a:rPr>
                        <a:t> TM </a:t>
                      </a:r>
                      <a:r>
                        <a:rPr lang="en-US" sz="1400" dirty="0" err="1">
                          <a:latin typeface="Arial" panose="020B0604020202020204" pitchFamily="34" charset="0"/>
                          <a:cs typeface="Arial" panose="020B0604020202020204" pitchFamily="34" charset="0"/>
                        </a:rPr>
                        <a:t>hỗng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tràng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đầu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tiên</a:t>
                      </a:r>
                      <a:r>
                        <a:rPr lang="en-US" sz="1400" dirty="0">
                          <a:latin typeface="Arial" panose="020B0604020202020204" pitchFamily="34" charset="0"/>
                          <a:cs typeface="Arial" panose="020B0604020202020204" pitchFamily="34" charset="0"/>
                        </a:rPr>
                        <a:t>.</a:t>
                      </a:r>
                    </a:p>
                    <a:p>
                      <a:pPr algn="just"/>
                      <a:endParaRPr lang="en-US" sz="1400" dirty="0">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771426145"/>
                  </a:ext>
                </a:extLst>
              </a:tr>
            </a:tbl>
          </a:graphicData>
        </a:graphic>
      </p:graphicFrame>
      <p:sp>
        <p:nvSpPr>
          <p:cNvPr id="5" name="TextBox 6">
            <a:extLst>
              <a:ext uri="{FF2B5EF4-FFF2-40B4-BE49-F238E27FC236}">
                <a16:creationId xmlns:a16="http://schemas.microsoft.com/office/drawing/2014/main" id="{1F658611-F694-62DC-C791-FA6E788922C0}"/>
              </a:ext>
            </a:extLst>
          </p:cNvPr>
          <p:cNvSpPr txBox="1">
            <a:spLocks noChangeArrowheads="1"/>
          </p:cNvSpPr>
          <p:nvPr/>
        </p:nvSpPr>
        <p:spPr bwMode="auto">
          <a:xfrm>
            <a:off x="309488" y="6428935"/>
            <a:ext cx="116650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defTabSz="457200">
              <a:lnSpc>
                <a:spcPct val="100000"/>
              </a:lnSpc>
              <a:spcBef>
                <a:spcPct val="0"/>
              </a:spcBef>
              <a:buFontTx/>
              <a:buNone/>
              <a:defRPr/>
            </a:pPr>
            <a:r>
              <a:rPr lang="en-US" altLang="en-US" sz="1200" i="1" dirty="0">
                <a:solidFill>
                  <a:srgbClr val="000000"/>
                </a:solidFill>
                <a:latin typeface="Arial" panose="020B0604020202020204" pitchFamily="34" charset="0"/>
              </a:rPr>
              <a:t>(1) </a:t>
            </a:r>
            <a:r>
              <a:rPr lang="vi-VN" altLang="en-US" sz="1200" i="1" dirty="0">
                <a:solidFill>
                  <a:srgbClr val="000000"/>
                </a:solidFill>
                <a:latin typeface="Arial" panose="020B0604020202020204" pitchFamily="34" charset="0"/>
              </a:rPr>
              <a:t>NCCN </a:t>
            </a:r>
            <a:r>
              <a:rPr lang="vi-VN" altLang="en-US" sz="1200" i="1" dirty="0" err="1">
                <a:solidFill>
                  <a:srgbClr val="000000"/>
                </a:solidFill>
                <a:latin typeface="Arial" panose="020B0604020202020204" pitchFamily="34" charset="0"/>
              </a:rPr>
              <a:t>guidelines</a:t>
            </a:r>
            <a:r>
              <a:rPr lang="vi-VN" altLang="en-US" sz="1200" i="1" dirty="0">
                <a:solidFill>
                  <a:srgbClr val="000000"/>
                </a:solidFill>
                <a:latin typeface="Arial" panose="020B0604020202020204" pitchFamily="34" charset="0"/>
              </a:rPr>
              <a:t> (2015), "</a:t>
            </a:r>
            <a:r>
              <a:rPr lang="vi-VN" altLang="en-US" sz="1200" i="1" dirty="0" err="1">
                <a:solidFill>
                  <a:srgbClr val="000000"/>
                </a:solidFill>
                <a:latin typeface="Arial" panose="020B0604020202020204" pitchFamily="34" charset="0"/>
              </a:rPr>
              <a:t>Pancreatic</a:t>
            </a:r>
            <a:r>
              <a:rPr lang="vi-VN" altLang="en-US" sz="1200" i="1" dirty="0">
                <a:solidFill>
                  <a:srgbClr val="000000"/>
                </a:solidFill>
                <a:latin typeface="Arial" panose="020B0604020202020204" pitchFamily="34" charset="0"/>
              </a:rPr>
              <a:t> </a:t>
            </a:r>
            <a:r>
              <a:rPr lang="vi-VN" altLang="en-US" sz="1200" i="1" dirty="0" err="1">
                <a:solidFill>
                  <a:srgbClr val="000000"/>
                </a:solidFill>
                <a:latin typeface="Arial" panose="020B0604020202020204" pitchFamily="34" charset="0"/>
              </a:rPr>
              <a:t>adenocarcinoma</a:t>
            </a:r>
            <a:r>
              <a:rPr lang="vi-VN" altLang="en-US" sz="1200" i="1" dirty="0">
                <a:solidFill>
                  <a:srgbClr val="000000"/>
                </a:solidFill>
                <a:latin typeface="Arial" panose="020B0604020202020204" pitchFamily="34" charset="0"/>
              </a:rPr>
              <a:t>". 2.2015</a:t>
            </a:r>
            <a:endParaRPr lang="en-US" altLang="en-US" sz="1200" i="1" dirty="0">
              <a:solidFill>
                <a:srgbClr val="000000"/>
              </a:solidFill>
              <a:latin typeface="Arial" panose="020B0604020202020204" pitchFamily="34" charset="0"/>
            </a:endParaRPr>
          </a:p>
          <a:p>
            <a:pPr algn="just" defTabSz="457200">
              <a:lnSpc>
                <a:spcPct val="100000"/>
              </a:lnSpc>
              <a:spcBef>
                <a:spcPct val="0"/>
              </a:spcBef>
              <a:buFontTx/>
              <a:buNone/>
              <a:defRPr/>
            </a:pPr>
            <a:r>
              <a:rPr lang="en-US" altLang="en-US" sz="1200" i="1" dirty="0">
                <a:solidFill>
                  <a:srgbClr val="000000"/>
                </a:solidFill>
                <a:latin typeface="Arial" panose="020B0604020202020204" pitchFamily="34" charset="0"/>
              </a:rPr>
              <a:t>(2) Carlos Valls </a:t>
            </a:r>
            <a:r>
              <a:rPr lang="en-US" altLang="en-US" sz="1200" i="1" dirty="0" err="1">
                <a:solidFill>
                  <a:srgbClr val="000000"/>
                </a:solidFill>
                <a:latin typeface="Arial" panose="020B0604020202020204" pitchFamily="34" charset="0"/>
              </a:rPr>
              <a:t>và</a:t>
            </a:r>
            <a:r>
              <a:rPr lang="en-US" altLang="en-US" sz="1200" i="1" dirty="0">
                <a:solidFill>
                  <a:srgbClr val="000000"/>
                </a:solidFill>
                <a:latin typeface="Arial" panose="020B0604020202020204" pitchFamily="34" charset="0"/>
              </a:rPr>
              <a:t> </a:t>
            </a:r>
            <a:r>
              <a:rPr lang="en-US" altLang="en-US" sz="1200" i="1" dirty="0" err="1">
                <a:solidFill>
                  <a:srgbClr val="000000"/>
                </a:solidFill>
                <a:latin typeface="Arial" panose="020B0604020202020204" pitchFamily="34" charset="0"/>
              </a:rPr>
              <a:t>các</a:t>
            </a:r>
            <a:r>
              <a:rPr lang="en-US" altLang="en-US" sz="1200" i="1" dirty="0">
                <a:solidFill>
                  <a:srgbClr val="000000"/>
                </a:solidFill>
                <a:latin typeface="Arial" panose="020B0604020202020204" pitchFamily="34" charset="0"/>
              </a:rPr>
              <a:t> </a:t>
            </a:r>
            <a:r>
              <a:rPr lang="en-US" altLang="en-US" sz="1200" i="1" dirty="0" err="1">
                <a:solidFill>
                  <a:srgbClr val="000000"/>
                </a:solidFill>
                <a:latin typeface="Arial" panose="020B0604020202020204" pitchFamily="34" charset="0"/>
              </a:rPr>
              <a:t>cộng</a:t>
            </a:r>
            <a:r>
              <a:rPr lang="en-US" altLang="en-US" sz="1200" i="1" dirty="0">
                <a:solidFill>
                  <a:srgbClr val="000000"/>
                </a:solidFill>
                <a:latin typeface="Arial" panose="020B0604020202020204" pitchFamily="34" charset="0"/>
              </a:rPr>
              <a:t> </a:t>
            </a:r>
            <a:r>
              <a:rPr lang="en-US" altLang="en-US" sz="1200" i="1" dirty="0" err="1">
                <a:solidFill>
                  <a:srgbClr val="000000"/>
                </a:solidFill>
                <a:latin typeface="Arial" panose="020B0604020202020204" pitchFamily="34" charset="0"/>
              </a:rPr>
              <a:t>sự</a:t>
            </a:r>
            <a:r>
              <a:rPr lang="en-US" altLang="en-US" sz="1200" i="1" dirty="0">
                <a:solidFill>
                  <a:srgbClr val="000000"/>
                </a:solidFill>
                <a:latin typeface="Arial" panose="020B0604020202020204" pitchFamily="34" charset="0"/>
              </a:rPr>
              <a:t>. (2002), "Dual-Phase Helical CT of Pancreatic Adenocarcinoma", American Journal of Roentgenology. 178(4), tr. 821-826</a:t>
            </a:r>
          </a:p>
          <a:p>
            <a:pPr algn="just" defTabSz="457200">
              <a:lnSpc>
                <a:spcPct val="100000"/>
              </a:lnSpc>
              <a:spcBef>
                <a:spcPct val="0"/>
              </a:spcBef>
              <a:buFontTx/>
              <a:buNone/>
              <a:defRPr/>
            </a:pPr>
            <a:r>
              <a:rPr lang="en-US" altLang="en-US" sz="1200" i="1" dirty="0">
                <a:solidFill>
                  <a:srgbClr val="000000"/>
                </a:solidFill>
                <a:latin typeface="Arial" panose="020B0604020202020204" pitchFamily="34" charset="0"/>
              </a:rPr>
              <a:t>(3) Daniel T. Pham </a:t>
            </a:r>
            <a:r>
              <a:rPr lang="en-US" altLang="en-US" sz="1200" i="1" dirty="0" err="1">
                <a:solidFill>
                  <a:srgbClr val="000000"/>
                </a:solidFill>
                <a:latin typeface="Arial" panose="020B0604020202020204" pitchFamily="34" charset="0"/>
              </a:rPr>
              <a:t>và</a:t>
            </a:r>
            <a:r>
              <a:rPr lang="en-US" altLang="en-US" sz="1200" i="1" dirty="0">
                <a:solidFill>
                  <a:srgbClr val="000000"/>
                </a:solidFill>
                <a:latin typeface="Arial" panose="020B0604020202020204" pitchFamily="34" charset="0"/>
              </a:rPr>
              <a:t> </a:t>
            </a:r>
            <a:r>
              <a:rPr lang="en-US" altLang="en-US" sz="1200" i="1" dirty="0" err="1">
                <a:solidFill>
                  <a:srgbClr val="000000"/>
                </a:solidFill>
                <a:latin typeface="Arial" panose="020B0604020202020204" pitchFamily="34" charset="0"/>
              </a:rPr>
              <a:t>các</a:t>
            </a:r>
            <a:r>
              <a:rPr lang="en-US" altLang="en-US" sz="1200" i="1" dirty="0">
                <a:solidFill>
                  <a:srgbClr val="000000"/>
                </a:solidFill>
                <a:latin typeface="Arial" panose="020B0604020202020204" pitchFamily="34" charset="0"/>
              </a:rPr>
              <a:t> </a:t>
            </a:r>
            <a:r>
              <a:rPr lang="en-US" altLang="en-US" sz="1200" i="1" dirty="0" err="1">
                <a:solidFill>
                  <a:srgbClr val="000000"/>
                </a:solidFill>
                <a:latin typeface="Arial" panose="020B0604020202020204" pitchFamily="34" charset="0"/>
              </a:rPr>
              <a:t>cộng</a:t>
            </a:r>
            <a:r>
              <a:rPr lang="en-US" altLang="en-US" sz="1200" i="1" dirty="0">
                <a:solidFill>
                  <a:srgbClr val="000000"/>
                </a:solidFill>
                <a:latin typeface="Arial" panose="020B0604020202020204" pitchFamily="34" charset="0"/>
              </a:rPr>
              <a:t> </a:t>
            </a:r>
            <a:r>
              <a:rPr lang="en-US" altLang="en-US" sz="1200" i="1" dirty="0" err="1">
                <a:solidFill>
                  <a:srgbClr val="000000"/>
                </a:solidFill>
                <a:latin typeface="Arial" panose="020B0604020202020204" pitchFamily="34" charset="0"/>
              </a:rPr>
              <a:t>sự</a:t>
            </a:r>
            <a:r>
              <a:rPr lang="en-US" altLang="en-US" sz="1200" i="1" dirty="0">
                <a:solidFill>
                  <a:srgbClr val="000000"/>
                </a:solidFill>
                <a:latin typeface="Arial" panose="020B0604020202020204" pitchFamily="34" charset="0"/>
              </a:rPr>
              <a:t>. (2009), "Evaluation of Periampullary Pathology With CT Volumetric Oblique Coronal Reformations", American Journal of Roentgenology. 193(3), tr. W202-W208</a:t>
            </a:r>
          </a:p>
        </p:txBody>
      </p:sp>
      <p:sp>
        <p:nvSpPr>
          <p:cNvPr id="6"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2130174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C70CB6E4-AF33-2AAA-9D3A-54AA71BFAAC1}"/>
              </a:ext>
            </a:extLst>
          </p:cNvPr>
          <p:cNvSpPr>
            <a:spLocks noGrp="1"/>
          </p:cNvSpPr>
          <p:nvPr>
            <p:ph idx="1"/>
          </p:nvPr>
        </p:nvSpPr>
        <p:spPr>
          <a:xfrm>
            <a:off x="2419643" y="1575581"/>
            <a:ext cx="6665363" cy="4843319"/>
          </a:xfrm>
        </p:spPr>
        <p:txBody>
          <a:bodyPr>
            <a:normAutofit/>
          </a:bodyPr>
          <a:lstStyle/>
          <a:p>
            <a:pPr marL="0" indent="0">
              <a:buNone/>
            </a:pPr>
            <a:r>
              <a:rPr lang="vi-VN" sz="2800" b="1">
                <a:latin typeface="Arial" panose="020B0604020202020204" pitchFamily="34" charset="0"/>
                <a:cs typeface="Arial" panose="020B0604020202020204" pitchFamily="34" charset="0"/>
              </a:rPr>
              <a:t>2.</a:t>
            </a:r>
            <a:r>
              <a:rPr lang="en-US" sz="2800" b="1">
                <a:latin typeface="Arial" panose="020B0604020202020204" pitchFamily="34" charset="0"/>
                <a:cs typeface="Arial" panose="020B0604020202020204" pitchFamily="34" charset="0"/>
              </a:rPr>
              <a:t> </a:t>
            </a:r>
            <a:r>
              <a:rPr lang="vi-VN" sz="2800" b="1">
                <a:latin typeface="Arial" panose="020B0604020202020204" pitchFamily="34" charset="0"/>
                <a:cs typeface="Arial" panose="020B0604020202020204" pitchFamily="34" charset="0"/>
              </a:rPr>
              <a:t>CẬN LÂM SÀNG: </a:t>
            </a:r>
            <a:r>
              <a:rPr lang="vi-VN" sz="2800" b="1" dirty="0">
                <a:latin typeface="Arial" panose="020B0604020202020204" pitchFamily="34" charset="0"/>
                <a:cs typeface="Arial" panose="020B0604020202020204" pitchFamily="34" charset="0"/>
              </a:rPr>
              <a:t>HÌNH ẢNH HỌC</a:t>
            </a:r>
          </a:p>
          <a:p>
            <a:pPr marL="0" indent="0">
              <a:buNone/>
            </a:pPr>
            <a:r>
              <a:rPr lang="vi-VN" sz="2600" dirty="0">
                <a:latin typeface="Arial" panose="020B0604020202020204" pitchFamily="34" charset="0"/>
                <a:cs typeface="Arial" panose="020B0604020202020204" pitchFamily="34" charset="0"/>
              </a:rPr>
              <a:t>EUS</a:t>
            </a:r>
          </a:p>
          <a:p>
            <a:r>
              <a:rPr lang="vi-VN" dirty="0">
                <a:latin typeface="Arial" panose="020B0604020202020204" pitchFamily="34" charset="0"/>
                <a:cs typeface="Arial" panose="020B0604020202020204" pitchFamily="34" charset="0"/>
              </a:rPr>
              <a:t>Ưu </a:t>
            </a:r>
            <a:r>
              <a:rPr lang="vi-VN" dirty="0" err="1">
                <a:latin typeface="Arial" panose="020B0604020202020204" pitchFamily="34" charset="0"/>
                <a:cs typeface="Arial" panose="020B0604020202020204" pitchFamily="34" charset="0"/>
              </a:rPr>
              <a:t>điểm</a:t>
            </a:r>
            <a:endParaRPr lang="vi-VN" dirty="0">
              <a:latin typeface="Arial" panose="020B0604020202020204" pitchFamily="34" charset="0"/>
              <a:cs typeface="Arial" panose="020B0604020202020204" pitchFamily="34" charset="0"/>
            </a:endParaRPr>
          </a:p>
          <a:p>
            <a:pPr lvl="1"/>
            <a:r>
              <a:rPr lang="vi-VN" sz="1800" dirty="0" err="1">
                <a:latin typeface="Arial" panose="020B0604020202020204" pitchFamily="34" charset="0"/>
                <a:cs typeface="Arial" panose="020B0604020202020204" pitchFamily="34" charset="0"/>
              </a:rPr>
              <a:t>Đánh</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giá</a:t>
            </a:r>
            <a:r>
              <a:rPr lang="vi-VN" sz="1800" dirty="0">
                <a:latin typeface="Arial" panose="020B0604020202020204" pitchFamily="34" charset="0"/>
                <a:cs typeface="Arial" panose="020B0604020202020204" pitchFamily="34" charset="0"/>
              </a:rPr>
              <a:t> xâm </a:t>
            </a:r>
            <a:r>
              <a:rPr lang="vi-VN" sz="1800" dirty="0" err="1">
                <a:latin typeface="Arial" panose="020B0604020202020204" pitchFamily="34" charset="0"/>
                <a:cs typeface="Arial" panose="020B0604020202020204" pitchFamily="34" charset="0"/>
              </a:rPr>
              <a:t>lấn</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mạch</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máu</a:t>
            </a:r>
            <a:r>
              <a:rPr lang="vi-VN" sz="1800" dirty="0">
                <a:latin typeface="Arial" panose="020B0604020202020204" pitchFamily="34" charset="0"/>
                <a:cs typeface="Arial" panose="020B0604020202020204" pitchFamily="34" charset="0"/>
              </a:rPr>
              <a:t>, di căn </a:t>
            </a:r>
            <a:r>
              <a:rPr lang="vi-VN" sz="1800" dirty="0" err="1">
                <a:latin typeface="Arial" panose="020B0604020202020204" pitchFamily="34" charset="0"/>
                <a:cs typeface="Arial" panose="020B0604020202020204" pitchFamily="34" charset="0"/>
              </a:rPr>
              <a:t>hạch</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tốt</a:t>
            </a:r>
            <a:r>
              <a:rPr lang="vi-VN" sz="1800" dirty="0">
                <a:latin typeface="Arial" panose="020B0604020202020204" pitchFamily="34" charset="0"/>
                <a:cs typeface="Arial" panose="020B0604020202020204" pitchFamily="34" charset="0"/>
              </a:rPr>
              <a:t> hơn CT</a:t>
            </a:r>
          </a:p>
          <a:p>
            <a:pPr lvl="1"/>
            <a:r>
              <a:rPr lang="vi-VN" sz="1800" dirty="0" err="1">
                <a:latin typeface="Arial" panose="020B0604020202020204" pitchFamily="34" charset="0"/>
                <a:cs typeface="Arial" panose="020B0604020202020204" pitchFamily="34" charset="0"/>
              </a:rPr>
              <a:t>Khảo</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sát</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được</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khối</a:t>
            </a:r>
            <a:r>
              <a:rPr lang="vi-VN" sz="1800" dirty="0">
                <a:latin typeface="Arial" panose="020B0604020202020204" pitchFamily="34" charset="0"/>
                <a:cs typeface="Arial" panose="020B0604020202020204" pitchFamily="34" charset="0"/>
              </a:rPr>
              <a:t> u </a:t>
            </a:r>
            <a:r>
              <a:rPr lang="vi-VN" sz="1800" dirty="0" err="1">
                <a:latin typeface="Arial" panose="020B0604020202020204" pitchFamily="34" charset="0"/>
                <a:cs typeface="Arial" panose="020B0604020202020204" pitchFamily="34" charset="0"/>
              </a:rPr>
              <a:t>dưới</a:t>
            </a:r>
            <a:r>
              <a:rPr lang="vi-VN" sz="1800" dirty="0">
                <a:latin typeface="Arial" panose="020B0604020202020204" pitchFamily="34" charset="0"/>
                <a:cs typeface="Arial" panose="020B0604020202020204" pitchFamily="34" charset="0"/>
              </a:rPr>
              <a:t> 2 </a:t>
            </a:r>
            <a:r>
              <a:rPr lang="vi-VN" sz="1800" dirty="0" err="1">
                <a:latin typeface="Arial" panose="020B0604020202020204" pitchFamily="34" charset="0"/>
                <a:cs typeface="Arial" panose="020B0604020202020204" pitchFamily="34" charset="0"/>
              </a:rPr>
              <a:t>cm</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mà</a:t>
            </a:r>
            <a:r>
              <a:rPr lang="vi-VN" sz="1800" dirty="0">
                <a:latin typeface="Arial" panose="020B0604020202020204" pitchFamily="34" charset="0"/>
                <a:cs typeface="Arial" panose="020B0604020202020204" pitchFamily="34" charset="0"/>
              </a:rPr>
              <a:t> CT </a:t>
            </a:r>
            <a:r>
              <a:rPr lang="vi-VN" sz="1800" dirty="0" err="1">
                <a:latin typeface="Arial" panose="020B0604020202020204" pitchFamily="34" charset="0"/>
                <a:cs typeface="Arial" panose="020B0604020202020204" pitchFamily="34" charset="0"/>
              </a:rPr>
              <a:t>scan</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có</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thể</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bỏ</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sót</a:t>
            </a:r>
            <a:r>
              <a:rPr lang="vi-VN" sz="1800" dirty="0">
                <a:latin typeface="Arial" panose="020B0604020202020204" pitchFamily="34" charset="0"/>
                <a:cs typeface="Arial" panose="020B0604020202020204" pitchFamily="34" charset="0"/>
              </a:rPr>
              <a:t>.</a:t>
            </a:r>
          </a:p>
          <a:p>
            <a:pPr lvl="1"/>
            <a:r>
              <a:rPr lang="vi-VN" sz="1800" dirty="0" err="1">
                <a:latin typeface="Arial" panose="020B0604020202020204" pitchFamily="34" charset="0"/>
                <a:cs typeface="Arial" panose="020B0604020202020204" pitchFamily="34" charset="0"/>
              </a:rPr>
              <a:t>Có</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thể</a:t>
            </a:r>
            <a:r>
              <a:rPr lang="vi-VN" sz="1800" dirty="0">
                <a:latin typeface="Arial" panose="020B0604020202020204" pitchFamily="34" charset="0"/>
                <a:cs typeface="Arial" panose="020B0604020202020204" pitchFamily="34" charset="0"/>
              </a:rPr>
              <a:t> sinh </a:t>
            </a:r>
            <a:r>
              <a:rPr lang="vi-VN" sz="1800" dirty="0" err="1">
                <a:latin typeface="Arial" panose="020B0604020202020204" pitchFamily="34" charset="0"/>
                <a:cs typeface="Arial" panose="020B0604020202020204" pitchFamily="34" charset="0"/>
              </a:rPr>
              <a:t>thiết</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làm</a:t>
            </a:r>
            <a:r>
              <a:rPr lang="vi-VN" sz="1800" dirty="0">
                <a:latin typeface="Arial" panose="020B0604020202020204" pitchFamily="34" charset="0"/>
                <a:cs typeface="Arial" panose="020B0604020202020204" pitchFamily="34" charset="0"/>
              </a:rPr>
              <a:t> mô </a:t>
            </a:r>
            <a:r>
              <a:rPr lang="vi-VN" sz="1800" dirty="0" err="1">
                <a:latin typeface="Arial" panose="020B0604020202020204" pitchFamily="34" charset="0"/>
                <a:cs typeface="Arial" panose="020B0604020202020204" pitchFamily="34" charset="0"/>
              </a:rPr>
              <a:t>bệnh</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học</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trước</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mổ</a:t>
            </a:r>
            <a:r>
              <a:rPr lang="vi-VN" sz="1800" dirty="0">
                <a:latin typeface="Arial" panose="020B0604020202020204" pitchFamily="34" charset="0"/>
                <a:cs typeface="Arial" panose="020B0604020202020204" pitchFamily="34" charset="0"/>
              </a:rPr>
              <a:t> (EUS – FNA)</a:t>
            </a:r>
          </a:p>
          <a:p>
            <a:r>
              <a:rPr lang="vi-VN" dirty="0" err="1">
                <a:latin typeface="Arial" panose="020B0604020202020204" pitchFamily="34" charset="0"/>
                <a:cs typeface="Arial" panose="020B0604020202020204" pitchFamily="34" charset="0"/>
              </a:rPr>
              <a:t>Hạn</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chế</a:t>
            </a:r>
            <a:r>
              <a:rPr lang="vi-VN" dirty="0">
                <a:latin typeface="Arial" panose="020B0604020202020204" pitchFamily="34" charset="0"/>
                <a:cs typeface="Arial" panose="020B0604020202020204" pitchFamily="34" charset="0"/>
              </a:rPr>
              <a:t>: </a:t>
            </a:r>
          </a:p>
          <a:p>
            <a:pPr lvl="1"/>
            <a:r>
              <a:rPr lang="vi-VN" sz="1800" dirty="0" err="1">
                <a:latin typeface="Arial" panose="020B0604020202020204" pitchFamily="34" charset="0"/>
                <a:cs typeface="Arial" panose="020B0604020202020204" pitchFamily="34" charset="0"/>
              </a:rPr>
              <a:t>Phụ</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thuộc</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người</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thực</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hiện</a:t>
            </a:r>
            <a:endParaRPr lang="vi-VN" sz="1800" dirty="0">
              <a:latin typeface="Arial" panose="020B0604020202020204" pitchFamily="34" charset="0"/>
              <a:cs typeface="Arial" panose="020B0604020202020204" pitchFamily="34" charset="0"/>
            </a:endParaRPr>
          </a:p>
          <a:p>
            <a:pPr lvl="1"/>
            <a:r>
              <a:rPr lang="vi-VN" sz="1800" dirty="0">
                <a:latin typeface="Arial" panose="020B0604020202020204" pitchFamily="34" charset="0"/>
                <a:cs typeface="Arial" panose="020B0604020202020204" pitchFamily="34" charset="0"/>
              </a:rPr>
              <a:t>Xâm </a:t>
            </a:r>
            <a:r>
              <a:rPr lang="vi-VN" sz="1800" dirty="0" err="1">
                <a:latin typeface="Arial" panose="020B0604020202020204" pitchFamily="34" charset="0"/>
                <a:cs typeface="Arial" panose="020B0604020202020204" pitchFamily="34" charset="0"/>
              </a:rPr>
              <a:t>lấn</a:t>
            </a:r>
            <a:r>
              <a:rPr lang="vi-VN" sz="1800" dirty="0">
                <a:latin typeface="Arial" panose="020B0604020202020204" pitchFamily="34" charset="0"/>
                <a:cs typeface="Arial" panose="020B0604020202020204" pitchFamily="34" charset="0"/>
              </a:rPr>
              <a:t>, nguy cơ gây </a:t>
            </a:r>
            <a:r>
              <a:rPr lang="vi-VN" sz="1800" dirty="0" err="1">
                <a:latin typeface="Arial" panose="020B0604020202020204" pitchFamily="34" charset="0"/>
                <a:cs typeface="Arial" panose="020B0604020202020204" pitchFamily="34" charset="0"/>
              </a:rPr>
              <a:t>biến</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chứng</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chảy</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máu</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thủng</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tá</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tràng</a:t>
            </a:r>
            <a:r>
              <a:rPr lang="vi-VN" sz="1800" dirty="0">
                <a:latin typeface="Arial" panose="020B0604020202020204" pitchFamily="34" charset="0"/>
                <a:cs typeface="Arial" panose="020B0604020202020204" pitchFamily="34" charset="0"/>
              </a:rPr>
              <a:t>, viêm </a:t>
            </a:r>
            <a:r>
              <a:rPr lang="vi-VN" sz="1800" dirty="0" err="1">
                <a:latin typeface="Arial" panose="020B0604020202020204" pitchFamily="34" charset="0"/>
                <a:cs typeface="Arial" panose="020B0604020202020204" pitchFamily="34" charset="0"/>
              </a:rPr>
              <a:t>tuỵ</a:t>
            </a:r>
            <a:r>
              <a:rPr lang="vi-VN" sz="1800" dirty="0">
                <a:latin typeface="Arial" panose="020B0604020202020204" pitchFamily="34" charset="0"/>
                <a:cs typeface="Arial" panose="020B0604020202020204" pitchFamily="34" charset="0"/>
              </a:rPr>
              <a:t> (0.1-1%)</a:t>
            </a:r>
          </a:p>
          <a:p>
            <a:endParaRPr lang="vi-VN" dirty="0">
              <a:latin typeface="Arial" panose="020B0604020202020204" pitchFamily="34" charset="0"/>
              <a:cs typeface="Arial" panose="020B0604020202020204" pitchFamily="34" charset="0"/>
            </a:endParaRPr>
          </a:p>
          <a:p>
            <a:pPr marL="0" indent="0">
              <a:buNone/>
            </a:pPr>
            <a:endParaRPr lang="vi-VN" dirty="0">
              <a:latin typeface="Arial" panose="020B0604020202020204" pitchFamily="34" charset="0"/>
              <a:cs typeface="Arial" panose="020B0604020202020204" pitchFamily="34" charset="0"/>
            </a:endParaRPr>
          </a:p>
          <a:p>
            <a:endParaRPr lang="en-US" dirty="0"/>
          </a:p>
        </p:txBody>
      </p:sp>
      <p:pic>
        <p:nvPicPr>
          <p:cNvPr id="4" name="Hình ảnh 3">
            <a:extLst>
              <a:ext uri="{FF2B5EF4-FFF2-40B4-BE49-F238E27FC236}">
                <a16:creationId xmlns:a16="http://schemas.microsoft.com/office/drawing/2014/main" id="{D7547531-29B3-7895-6B10-D8382B6B2FE3}"/>
              </a:ext>
            </a:extLst>
          </p:cNvPr>
          <p:cNvPicPr>
            <a:picLocks noChangeAspect="1"/>
          </p:cNvPicPr>
          <p:nvPr/>
        </p:nvPicPr>
        <p:blipFill>
          <a:blip r:embed="rId3"/>
          <a:stretch>
            <a:fillRect/>
          </a:stretch>
        </p:blipFill>
        <p:spPr>
          <a:xfrm>
            <a:off x="9085007" y="2152357"/>
            <a:ext cx="3106994" cy="2053883"/>
          </a:xfrm>
          <a:prstGeom prst="rect">
            <a:avLst/>
          </a:prstGeom>
        </p:spPr>
      </p:pic>
      <p:pic>
        <p:nvPicPr>
          <p:cNvPr id="5" name="Hình ảnh 4">
            <a:extLst>
              <a:ext uri="{FF2B5EF4-FFF2-40B4-BE49-F238E27FC236}">
                <a16:creationId xmlns:a16="http://schemas.microsoft.com/office/drawing/2014/main" id="{DE2C93C5-1BFA-96E2-741A-B54DC427014D}"/>
              </a:ext>
            </a:extLst>
          </p:cNvPr>
          <p:cNvPicPr>
            <a:picLocks noChangeAspect="1"/>
          </p:cNvPicPr>
          <p:nvPr/>
        </p:nvPicPr>
        <p:blipFill>
          <a:blip r:embed="rId4"/>
          <a:stretch>
            <a:fillRect/>
          </a:stretch>
        </p:blipFill>
        <p:spPr>
          <a:xfrm>
            <a:off x="9085006" y="4246197"/>
            <a:ext cx="3106994" cy="1788843"/>
          </a:xfrm>
          <a:prstGeom prst="rect">
            <a:avLst/>
          </a:prstGeom>
        </p:spPr>
      </p:pic>
      <p:sp>
        <p:nvSpPr>
          <p:cNvPr id="6" name="TextBox 1">
            <a:extLst>
              <a:ext uri="{FF2B5EF4-FFF2-40B4-BE49-F238E27FC236}">
                <a16:creationId xmlns:a16="http://schemas.microsoft.com/office/drawing/2014/main" id="{B669F4C2-D045-3356-ABB1-4D300C3197CE}"/>
              </a:ext>
            </a:extLst>
          </p:cNvPr>
          <p:cNvSpPr txBox="1"/>
          <p:nvPr/>
        </p:nvSpPr>
        <p:spPr>
          <a:xfrm>
            <a:off x="4206240" y="6074997"/>
            <a:ext cx="7985759" cy="1107996"/>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EUS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ghi</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nhận</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hẹp</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đoạn</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cuối</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OMC</a:t>
            </a:r>
          </a:p>
          <a:p>
            <a:pPr marL="0" marR="0" lvl="0" indent="0" algn="r" defTabSz="4572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Dấu</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 :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ống</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tụy</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chính</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Dấu</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mũi</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tên</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bóng</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vater</a:t>
            </a:r>
            <a:endPar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Phan Minh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Trí</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Đỗ</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Đình</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Công, (2021),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Bệnh</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học</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ngoại</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khoa tiêu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hoá</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Trường</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Đại</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học</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Y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dược</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TPHCM, </a:t>
            </a:r>
            <a:r>
              <a:rPr kumimoji="0" lang="vi-VN" sz="1200" b="0" i="1" u="none" strike="noStrike" kern="0" cap="none" spc="0" normalizeH="0" baseline="0" noProof="0" dirty="0" err="1">
                <a:ln>
                  <a:noFill/>
                </a:ln>
                <a:solidFill>
                  <a:srgbClr val="404040"/>
                </a:solidFill>
                <a:effectLst/>
                <a:uLnTx/>
                <a:uFillTx/>
                <a:latin typeface="Arial" panose="020B0604020202020204" pitchFamily="34" charset="0"/>
                <a:cs typeface="Arial" panose="020B0604020202020204" pitchFamily="34" charset="0"/>
              </a:rPr>
              <a:t>tr</a:t>
            </a:r>
            <a:r>
              <a:rPr kumimoji="0" lang="vi-VN"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a:ln>
                  <a:noFill/>
                </a:ln>
                <a:solidFill>
                  <a:srgbClr val="404040"/>
                </a:solidFill>
                <a:effectLst/>
                <a:uLnTx/>
                <a:uFillTx/>
                <a:latin typeface="Arial" panose="020B0604020202020204" pitchFamily="34" charset="0"/>
                <a:cs typeface="Arial" panose="020B0604020202020204" pitchFamily="34" charset="0"/>
              </a:rPr>
              <a:t>321-330</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panose="020B0502020104020203"/>
            </a:endParaRPr>
          </a:p>
        </p:txBody>
      </p:sp>
      <p:sp>
        <p:nvSpPr>
          <p:cNvPr id="7"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4097494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316019E3-413A-C33E-B484-2F94821BE33A}"/>
              </a:ext>
            </a:extLst>
          </p:cNvPr>
          <p:cNvSpPr>
            <a:spLocks noGrp="1"/>
          </p:cNvSpPr>
          <p:nvPr>
            <p:ph idx="1"/>
          </p:nvPr>
        </p:nvSpPr>
        <p:spPr>
          <a:xfrm>
            <a:off x="1683955" y="1445341"/>
            <a:ext cx="6376833" cy="5166473"/>
          </a:xfrm>
        </p:spPr>
        <p:txBody>
          <a:bodyPr>
            <a:normAutofit lnSpcReduction="10000"/>
          </a:bodyPr>
          <a:lstStyle/>
          <a:p>
            <a:pPr marL="0" indent="0">
              <a:lnSpc>
                <a:spcPct val="90000"/>
              </a:lnSpc>
              <a:buNone/>
            </a:pPr>
            <a:r>
              <a:rPr lang="vi-VN" sz="2800" b="1">
                <a:solidFill>
                  <a:schemeClr val="tx1"/>
                </a:solidFill>
                <a:latin typeface="Arial" panose="020B0604020202020204" pitchFamily="34" charset="0"/>
                <a:cs typeface="Arial" panose="020B0604020202020204" pitchFamily="34" charset="0"/>
              </a:rPr>
              <a:t>2.</a:t>
            </a:r>
            <a:r>
              <a:rPr lang="en-US" sz="2800" b="1">
                <a:solidFill>
                  <a:schemeClr val="tx1"/>
                </a:solidFill>
                <a:latin typeface="Arial" panose="020B0604020202020204" pitchFamily="34" charset="0"/>
                <a:cs typeface="Arial" panose="020B0604020202020204" pitchFamily="34" charset="0"/>
              </a:rPr>
              <a:t> </a:t>
            </a:r>
            <a:r>
              <a:rPr lang="vi-VN" sz="2800" b="1">
                <a:solidFill>
                  <a:schemeClr val="tx1"/>
                </a:solidFill>
                <a:latin typeface="Arial" panose="020B0604020202020204" pitchFamily="34" charset="0"/>
                <a:cs typeface="Arial" panose="020B0604020202020204" pitchFamily="34" charset="0"/>
              </a:rPr>
              <a:t>CẬN LÂM SÀNG: </a:t>
            </a:r>
            <a:r>
              <a:rPr lang="vi-VN" sz="2800" b="1" dirty="0">
                <a:solidFill>
                  <a:schemeClr val="tx1"/>
                </a:solidFill>
                <a:latin typeface="Arial" panose="020B0604020202020204" pitchFamily="34" charset="0"/>
                <a:cs typeface="Arial" panose="020B0604020202020204" pitchFamily="34" charset="0"/>
              </a:rPr>
              <a:t>HÌNH ẢNH HỌC</a:t>
            </a:r>
          </a:p>
          <a:p>
            <a:pPr marL="0" indent="0">
              <a:lnSpc>
                <a:spcPct val="90000"/>
              </a:lnSpc>
              <a:buNone/>
            </a:pPr>
            <a:r>
              <a:rPr lang="vi-VN" sz="2600" dirty="0">
                <a:solidFill>
                  <a:schemeClr val="tx1"/>
                </a:solidFill>
                <a:latin typeface="Arial" panose="020B0604020202020204" pitchFamily="34" charset="0"/>
                <a:cs typeface="Arial" panose="020B0604020202020204" pitchFamily="34" charset="0"/>
              </a:rPr>
              <a:t>MRCP</a:t>
            </a:r>
          </a:p>
          <a:p>
            <a:pPr algn="just">
              <a:lnSpc>
                <a:spcPct val="90000"/>
              </a:lnSpc>
            </a:pPr>
            <a:r>
              <a:rPr lang="vi-VN" sz="2400" dirty="0">
                <a:solidFill>
                  <a:schemeClr val="tx1"/>
                </a:solidFill>
                <a:latin typeface="Arial" panose="020B0604020202020204" pitchFamily="34" charset="0"/>
                <a:cs typeface="Arial" panose="020B0604020202020204" pitchFamily="34" charset="0"/>
              </a:rPr>
              <a:t>Không xâm </a:t>
            </a:r>
            <a:r>
              <a:rPr lang="vi-VN" sz="2400" dirty="0" err="1">
                <a:solidFill>
                  <a:schemeClr val="tx1"/>
                </a:solidFill>
                <a:latin typeface="Arial" panose="020B0604020202020204" pitchFamily="34" charset="0"/>
                <a:cs typeface="Arial" panose="020B0604020202020204" pitchFamily="34" charset="0"/>
              </a:rPr>
              <a:t>lấn</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khảo</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sát</a:t>
            </a:r>
            <a:r>
              <a:rPr lang="vi-VN" sz="2400" dirty="0">
                <a:solidFill>
                  <a:schemeClr val="tx1"/>
                </a:solidFill>
                <a:latin typeface="Arial" panose="020B0604020202020204" pitchFamily="34" charset="0"/>
                <a:cs typeface="Arial" panose="020B0604020202020204" pitchFamily="34" charset="0"/>
              </a:rPr>
              <a:t> cây </a:t>
            </a:r>
            <a:r>
              <a:rPr lang="vi-VN" sz="2400" dirty="0" err="1">
                <a:solidFill>
                  <a:schemeClr val="tx1"/>
                </a:solidFill>
                <a:latin typeface="Arial" panose="020B0604020202020204" pitchFamily="34" charset="0"/>
                <a:cs typeface="Arial" panose="020B0604020202020204" pitchFamily="34" charset="0"/>
              </a:rPr>
              <a:t>đường</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mật</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ống</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tụy</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và</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các</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mạch</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máu</a:t>
            </a:r>
            <a:r>
              <a:rPr lang="vi-VN" sz="2400" dirty="0">
                <a:solidFill>
                  <a:schemeClr val="tx1"/>
                </a:solidFill>
                <a:latin typeface="Arial" panose="020B0604020202020204" pitchFamily="34" charset="0"/>
                <a:cs typeface="Arial" panose="020B0604020202020204" pitchFamily="34" charset="0"/>
              </a:rPr>
              <a:t> liên quan</a:t>
            </a:r>
          </a:p>
          <a:p>
            <a:pPr algn="just">
              <a:lnSpc>
                <a:spcPct val="90000"/>
              </a:lnSpc>
            </a:pPr>
            <a:r>
              <a:rPr lang="vi-VN" sz="2400" dirty="0" err="1">
                <a:solidFill>
                  <a:schemeClr val="tx1"/>
                </a:solidFill>
                <a:latin typeface="Arial" panose="020B0604020202020204" pitchFamily="34" charset="0"/>
                <a:cs typeface="Arial" panose="020B0604020202020204" pitchFamily="34" charset="0"/>
              </a:rPr>
              <a:t>Độ</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nhạy</a:t>
            </a:r>
            <a:r>
              <a:rPr lang="vi-VN" sz="2400" dirty="0">
                <a:solidFill>
                  <a:schemeClr val="tx1"/>
                </a:solidFill>
                <a:latin typeface="Arial" panose="020B0604020202020204" pitchFamily="34" charset="0"/>
                <a:cs typeface="Arial" panose="020B0604020202020204" pitchFamily="34" charset="0"/>
              </a:rPr>
              <a:t> cao hơn so </a:t>
            </a:r>
            <a:r>
              <a:rPr lang="vi-VN" sz="2400" dirty="0" err="1">
                <a:solidFill>
                  <a:schemeClr val="tx1"/>
                </a:solidFill>
                <a:latin typeface="Arial" panose="020B0604020202020204" pitchFamily="34" charset="0"/>
                <a:cs typeface="Arial" panose="020B0604020202020204" pitchFamily="34" charset="0"/>
              </a:rPr>
              <a:t>với</a:t>
            </a:r>
            <a:r>
              <a:rPr lang="vi-VN" sz="2400" dirty="0">
                <a:solidFill>
                  <a:schemeClr val="tx1"/>
                </a:solidFill>
                <a:latin typeface="Arial" panose="020B0604020202020204" pitchFamily="34" charset="0"/>
                <a:cs typeface="Arial" panose="020B0604020202020204" pitchFamily="34" charset="0"/>
              </a:rPr>
              <a:t> CT </a:t>
            </a:r>
            <a:r>
              <a:rPr lang="vi-VN" sz="2400" dirty="0" err="1">
                <a:solidFill>
                  <a:schemeClr val="tx1"/>
                </a:solidFill>
                <a:latin typeface="Arial" panose="020B0604020202020204" pitchFamily="34" charset="0"/>
                <a:cs typeface="Arial" panose="020B0604020202020204" pitchFamily="34" charset="0"/>
              </a:rPr>
              <a:t>Scan</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đặc</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biệt</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là</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đối</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với</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những</a:t>
            </a:r>
            <a:r>
              <a:rPr lang="vi-VN" sz="2400" dirty="0">
                <a:solidFill>
                  <a:schemeClr val="tx1"/>
                </a:solidFill>
                <a:latin typeface="Arial" panose="020B0604020202020204" pitchFamily="34" charset="0"/>
                <a:cs typeface="Arial" panose="020B0604020202020204" pitchFamily="34" charset="0"/>
              </a:rPr>
              <a:t> U &lt; 2cm, u </a:t>
            </a:r>
            <a:r>
              <a:rPr lang="vi-VN" sz="2400" dirty="0" err="1">
                <a:solidFill>
                  <a:schemeClr val="tx1"/>
                </a:solidFill>
                <a:latin typeface="Arial" panose="020B0604020202020204" pitchFamily="34" charset="0"/>
                <a:cs typeface="Arial" panose="020B0604020202020204" pitchFamily="34" charset="0"/>
              </a:rPr>
              <a:t>đoạn</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cuối</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Ống</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mật</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chủ</a:t>
            </a:r>
            <a:r>
              <a:rPr lang="vi-VN" sz="2400" dirty="0">
                <a:solidFill>
                  <a:schemeClr val="tx1"/>
                </a:solidFill>
                <a:latin typeface="Arial" panose="020B0604020202020204" pitchFamily="34" charset="0"/>
                <a:cs typeface="Arial" panose="020B0604020202020204" pitchFamily="34" charset="0"/>
              </a:rPr>
              <a:t>)</a:t>
            </a:r>
          </a:p>
          <a:p>
            <a:pPr algn="just">
              <a:lnSpc>
                <a:spcPct val="90000"/>
              </a:lnSpc>
            </a:pPr>
            <a:r>
              <a:rPr lang="vi-VN" sz="2400" dirty="0">
                <a:solidFill>
                  <a:schemeClr val="tx1"/>
                </a:solidFill>
                <a:latin typeface="Arial" panose="020B0604020202020204" pitchFamily="34" charset="0"/>
                <a:cs typeface="Arial" panose="020B0604020202020204" pitchFamily="34" charset="0"/>
              </a:rPr>
              <a:t>Phân </a:t>
            </a:r>
            <a:r>
              <a:rPr lang="vi-VN" sz="2400" dirty="0" err="1">
                <a:solidFill>
                  <a:schemeClr val="tx1"/>
                </a:solidFill>
                <a:latin typeface="Arial" panose="020B0604020202020204" pitchFamily="34" charset="0"/>
                <a:cs typeface="Arial" panose="020B0604020202020204" pitchFamily="34" charset="0"/>
              </a:rPr>
              <a:t>biệt</a:t>
            </a:r>
            <a:r>
              <a:rPr lang="vi-VN" sz="2400" dirty="0">
                <a:solidFill>
                  <a:schemeClr val="tx1"/>
                </a:solidFill>
                <a:latin typeface="Arial" panose="020B0604020202020204" pitchFamily="34" charset="0"/>
                <a:cs typeface="Arial" panose="020B0604020202020204" pitchFamily="34" charset="0"/>
              </a:rPr>
              <a:t> viêm </a:t>
            </a:r>
            <a:r>
              <a:rPr lang="vi-VN" sz="2400" dirty="0" err="1">
                <a:solidFill>
                  <a:schemeClr val="tx1"/>
                </a:solidFill>
                <a:latin typeface="Arial" panose="020B0604020202020204" pitchFamily="34" charset="0"/>
                <a:cs typeface="Arial" panose="020B0604020202020204" pitchFamily="34" charset="0"/>
              </a:rPr>
              <a:t>tụy</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mạn</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và</a:t>
            </a:r>
            <a:r>
              <a:rPr lang="vi-VN" sz="2400" dirty="0">
                <a:solidFill>
                  <a:schemeClr val="tx1"/>
                </a:solidFill>
                <a:latin typeface="Arial" panose="020B0604020202020204" pitchFamily="34" charset="0"/>
                <a:cs typeface="Arial" panose="020B0604020202020204" pitchFamily="34" charset="0"/>
              </a:rPr>
              <a:t> ung thư </a:t>
            </a:r>
            <a:r>
              <a:rPr lang="vi-VN" sz="2400" dirty="0" err="1">
                <a:solidFill>
                  <a:schemeClr val="tx1"/>
                </a:solidFill>
                <a:latin typeface="Arial" panose="020B0604020202020204" pitchFamily="34" charset="0"/>
                <a:cs typeface="Arial" panose="020B0604020202020204" pitchFamily="34" charset="0"/>
              </a:rPr>
              <a:t>tụy</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hình</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ảnh</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ống</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tụy</a:t>
            </a:r>
            <a:r>
              <a:rPr lang="vi-VN" sz="2400" dirty="0">
                <a:solidFill>
                  <a:schemeClr val="tx1"/>
                </a:solidFill>
                <a:latin typeface="Arial" panose="020B0604020202020204" pitchFamily="34" charset="0"/>
                <a:cs typeface="Arial" panose="020B0604020202020204" pitchFamily="34" charset="0"/>
              </a:rPr>
              <a:t> thông </a:t>
            </a:r>
            <a:r>
              <a:rPr lang="vi-VN" sz="2400" dirty="0" err="1">
                <a:solidFill>
                  <a:schemeClr val="tx1"/>
                </a:solidFill>
                <a:latin typeface="Arial" panose="020B0604020202020204" pitchFamily="34" charset="0"/>
                <a:cs typeface="Arial" panose="020B0604020202020204" pitchFamily="34" charset="0"/>
              </a:rPr>
              <a:t>suốt</a:t>
            </a:r>
            <a:r>
              <a:rPr lang="vi-VN" sz="2400" dirty="0">
                <a:solidFill>
                  <a:schemeClr val="tx1"/>
                </a:solidFill>
                <a:latin typeface="Arial" panose="020B0604020202020204" pitchFamily="34" charset="0"/>
                <a:cs typeface="Arial" panose="020B0604020202020204" pitchFamily="34" charset="0"/>
              </a:rPr>
              <a:t> )</a:t>
            </a:r>
          </a:p>
          <a:p>
            <a:pPr algn="just">
              <a:lnSpc>
                <a:spcPct val="90000"/>
              </a:lnSpc>
            </a:pPr>
            <a:r>
              <a:rPr lang="vi-VN" sz="2400" dirty="0">
                <a:solidFill>
                  <a:schemeClr val="tx1"/>
                </a:solidFill>
                <a:latin typeface="Arial" panose="020B0604020202020204" pitchFamily="34" charset="0"/>
                <a:cs typeface="Arial" panose="020B0604020202020204" pitchFamily="34" charset="0"/>
              </a:rPr>
              <a:t>Không xâm </a:t>
            </a:r>
            <a:r>
              <a:rPr lang="vi-VN" sz="2400" dirty="0" err="1">
                <a:solidFill>
                  <a:schemeClr val="tx1"/>
                </a:solidFill>
                <a:latin typeface="Arial" panose="020B0604020202020204" pitchFamily="34" charset="0"/>
                <a:cs typeface="Arial" panose="020B0604020202020204" pitchFamily="34" charset="0"/>
              </a:rPr>
              <a:t>lấn</a:t>
            </a:r>
            <a:r>
              <a:rPr lang="vi-VN" sz="2400" dirty="0">
                <a:solidFill>
                  <a:schemeClr val="tx1"/>
                </a:solidFill>
                <a:latin typeface="Arial" panose="020B0604020202020204" pitchFamily="34" charset="0"/>
                <a:cs typeface="Arial" panose="020B0604020202020204" pitchFamily="34" charset="0"/>
              </a:rPr>
              <a:t> so </a:t>
            </a:r>
            <a:r>
              <a:rPr lang="vi-VN" sz="2400" dirty="0" err="1">
                <a:solidFill>
                  <a:schemeClr val="tx1"/>
                </a:solidFill>
                <a:latin typeface="Arial" panose="020B0604020202020204" pitchFamily="34" charset="0"/>
                <a:cs typeface="Arial" panose="020B0604020202020204" pitchFamily="34" charset="0"/>
              </a:rPr>
              <a:t>với</a:t>
            </a:r>
            <a:r>
              <a:rPr lang="vi-VN" sz="2400" dirty="0">
                <a:solidFill>
                  <a:schemeClr val="tx1"/>
                </a:solidFill>
                <a:latin typeface="Arial" panose="020B0604020202020204" pitchFamily="34" charset="0"/>
                <a:cs typeface="Arial" panose="020B0604020202020204" pitchFamily="34" charset="0"/>
              </a:rPr>
              <a:t> ERCP =&gt; </a:t>
            </a:r>
            <a:r>
              <a:rPr lang="vi-VN" sz="2400" dirty="0" err="1">
                <a:solidFill>
                  <a:schemeClr val="tx1"/>
                </a:solidFill>
                <a:latin typeface="Arial" panose="020B0604020202020204" pitchFamily="34" charset="0"/>
                <a:cs typeface="Arial" panose="020B0604020202020204" pitchFamily="34" charset="0"/>
              </a:rPr>
              <a:t>tránh</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được</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các</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biến</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chứng</a:t>
            </a:r>
            <a:endParaRPr lang="vi-VN" sz="2400" dirty="0">
              <a:solidFill>
                <a:schemeClr val="tx1"/>
              </a:solidFill>
              <a:latin typeface="Arial" panose="020B0604020202020204" pitchFamily="34" charset="0"/>
              <a:cs typeface="Arial" panose="020B0604020202020204" pitchFamily="34" charset="0"/>
            </a:endParaRPr>
          </a:p>
          <a:p>
            <a:pPr algn="just">
              <a:lnSpc>
                <a:spcPct val="90000"/>
              </a:lnSpc>
            </a:pPr>
            <a:r>
              <a:rPr lang="vi-VN" sz="2400" dirty="0">
                <a:solidFill>
                  <a:schemeClr val="tx1"/>
                </a:solidFill>
                <a:latin typeface="Arial" panose="020B0604020202020204" pitchFamily="34" charset="0"/>
                <a:cs typeface="Arial" panose="020B0604020202020204" pitchFamily="34" charset="0"/>
              </a:rPr>
              <a:t>Không </a:t>
            </a:r>
            <a:r>
              <a:rPr lang="vi-VN" sz="2400" dirty="0" err="1">
                <a:solidFill>
                  <a:schemeClr val="tx1"/>
                </a:solidFill>
                <a:latin typeface="Arial" panose="020B0604020202020204" pitchFamily="34" charset="0"/>
                <a:cs typeface="Arial" panose="020B0604020202020204" pitchFamily="34" charset="0"/>
              </a:rPr>
              <a:t>thể</a:t>
            </a:r>
            <a:r>
              <a:rPr lang="vi-VN" sz="2400" dirty="0">
                <a:solidFill>
                  <a:schemeClr val="tx1"/>
                </a:solidFill>
                <a:latin typeface="Arial" panose="020B0604020202020204" pitchFamily="34" charset="0"/>
                <a:cs typeface="Arial" panose="020B0604020202020204" pitchFamily="34" charset="0"/>
              </a:rPr>
              <a:t> thay </a:t>
            </a:r>
            <a:r>
              <a:rPr lang="vi-VN" sz="2400" dirty="0" err="1">
                <a:solidFill>
                  <a:schemeClr val="tx1"/>
                </a:solidFill>
                <a:latin typeface="Arial" panose="020B0604020202020204" pitchFamily="34" charset="0"/>
                <a:cs typeface="Arial" panose="020B0604020202020204" pitchFamily="34" charset="0"/>
              </a:rPr>
              <a:t>thế</a:t>
            </a:r>
            <a:r>
              <a:rPr lang="vi-VN" sz="2400" dirty="0">
                <a:solidFill>
                  <a:schemeClr val="tx1"/>
                </a:solidFill>
                <a:latin typeface="Arial" panose="020B0604020202020204" pitchFamily="34" charset="0"/>
                <a:cs typeface="Arial" panose="020B0604020202020204" pitchFamily="34" charset="0"/>
              </a:rPr>
              <a:t> ERCP trong </a:t>
            </a:r>
            <a:r>
              <a:rPr lang="vi-VN" sz="2400" dirty="0" err="1">
                <a:solidFill>
                  <a:schemeClr val="tx1"/>
                </a:solidFill>
                <a:latin typeface="Arial" panose="020B0604020202020204" pitchFamily="34" charset="0"/>
                <a:cs typeface="Arial" panose="020B0604020202020204" pitchFamily="34" charset="0"/>
              </a:rPr>
              <a:t>chẩn</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đoán</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tế</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bào</a:t>
            </a:r>
            <a:r>
              <a:rPr lang="vi-VN" sz="2400" dirty="0">
                <a:solidFill>
                  <a:schemeClr val="tx1"/>
                </a:solidFill>
                <a:latin typeface="Arial" panose="020B0604020202020204" pitchFamily="34" charset="0"/>
                <a:cs typeface="Arial" panose="020B0604020202020204" pitchFamily="34" charset="0"/>
              </a:rPr>
              <a:t> </a:t>
            </a:r>
            <a:r>
              <a:rPr lang="vi-VN" sz="2400" dirty="0" err="1">
                <a:solidFill>
                  <a:schemeClr val="tx1"/>
                </a:solidFill>
                <a:latin typeface="Arial" panose="020B0604020202020204" pitchFamily="34" charset="0"/>
                <a:cs typeface="Arial" panose="020B0604020202020204" pitchFamily="34" charset="0"/>
              </a:rPr>
              <a:t>học</a:t>
            </a:r>
            <a:r>
              <a:rPr lang="vi-VN" sz="2400" dirty="0">
                <a:solidFill>
                  <a:schemeClr val="tx1"/>
                </a:solidFill>
                <a:latin typeface="Arial" panose="020B0604020202020204" pitchFamily="34" charset="0"/>
                <a:cs typeface="Arial" panose="020B0604020202020204" pitchFamily="34" charset="0"/>
              </a:rPr>
              <a:t>.</a:t>
            </a:r>
          </a:p>
          <a:p>
            <a:pPr>
              <a:lnSpc>
                <a:spcPct val="90000"/>
              </a:lnSpc>
            </a:pPr>
            <a:endParaRPr lang="en-US" sz="1500" dirty="0">
              <a:solidFill>
                <a:schemeClr val="tx1"/>
              </a:solidFill>
            </a:endParaRPr>
          </a:p>
        </p:txBody>
      </p:sp>
      <p:pic>
        <p:nvPicPr>
          <p:cNvPr id="5" name="Hình ảnh 4">
            <a:extLst>
              <a:ext uri="{FF2B5EF4-FFF2-40B4-BE49-F238E27FC236}">
                <a16:creationId xmlns:a16="http://schemas.microsoft.com/office/drawing/2014/main" id="{AEBDCBFE-20D5-142B-B132-B60B201709DD}"/>
              </a:ext>
            </a:extLst>
          </p:cNvPr>
          <p:cNvPicPr>
            <a:picLocks noChangeAspect="1"/>
          </p:cNvPicPr>
          <p:nvPr/>
        </p:nvPicPr>
        <p:blipFill>
          <a:blip r:embed="rId3"/>
          <a:stretch>
            <a:fillRect/>
          </a:stretch>
        </p:blipFill>
        <p:spPr>
          <a:xfrm>
            <a:off x="8266122" y="2067951"/>
            <a:ext cx="1955408" cy="1912486"/>
          </a:xfrm>
          <a:prstGeom prst="rect">
            <a:avLst/>
          </a:prstGeom>
        </p:spPr>
      </p:pic>
      <p:pic>
        <p:nvPicPr>
          <p:cNvPr id="6" name="Hình ảnh 5">
            <a:extLst>
              <a:ext uri="{FF2B5EF4-FFF2-40B4-BE49-F238E27FC236}">
                <a16:creationId xmlns:a16="http://schemas.microsoft.com/office/drawing/2014/main" id="{729FFCA2-55E5-ADAB-E57A-372A8D6B09A4}"/>
              </a:ext>
            </a:extLst>
          </p:cNvPr>
          <p:cNvPicPr>
            <a:picLocks noChangeAspect="1"/>
          </p:cNvPicPr>
          <p:nvPr/>
        </p:nvPicPr>
        <p:blipFill>
          <a:blip r:embed="rId4"/>
          <a:stretch>
            <a:fillRect/>
          </a:stretch>
        </p:blipFill>
        <p:spPr>
          <a:xfrm>
            <a:off x="10221530" y="2067951"/>
            <a:ext cx="1970470" cy="1912486"/>
          </a:xfrm>
          <a:prstGeom prst="rect">
            <a:avLst/>
          </a:prstGeom>
        </p:spPr>
      </p:pic>
      <p:pic>
        <p:nvPicPr>
          <p:cNvPr id="4" name="Hình ảnh 3">
            <a:extLst>
              <a:ext uri="{FF2B5EF4-FFF2-40B4-BE49-F238E27FC236}">
                <a16:creationId xmlns:a16="http://schemas.microsoft.com/office/drawing/2014/main" id="{09EDD35D-B7B0-5F8A-F3F0-E02DA12A5E69}"/>
              </a:ext>
            </a:extLst>
          </p:cNvPr>
          <p:cNvPicPr>
            <a:picLocks noChangeAspect="1"/>
          </p:cNvPicPr>
          <p:nvPr/>
        </p:nvPicPr>
        <p:blipFill>
          <a:blip r:embed="rId5"/>
          <a:stretch>
            <a:fillRect/>
          </a:stretch>
        </p:blipFill>
        <p:spPr>
          <a:xfrm>
            <a:off x="8266122" y="4120737"/>
            <a:ext cx="3925878" cy="2069048"/>
          </a:xfrm>
          <a:prstGeom prst="rect">
            <a:avLst/>
          </a:prstGeom>
        </p:spPr>
      </p:pic>
      <p:sp>
        <p:nvSpPr>
          <p:cNvPr id="7" name="TextBox 1">
            <a:extLst>
              <a:ext uri="{FF2B5EF4-FFF2-40B4-BE49-F238E27FC236}">
                <a16:creationId xmlns:a16="http://schemas.microsoft.com/office/drawing/2014/main" id="{40AD6F4B-8DC9-52BD-389E-EAF5417354AA}"/>
              </a:ext>
            </a:extLst>
          </p:cNvPr>
          <p:cNvSpPr txBox="1"/>
          <p:nvPr/>
        </p:nvSpPr>
        <p:spPr>
          <a:xfrm>
            <a:off x="4318782" y="6471138"/>
            <a:ext cx="7873217" cy="73866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404040"/>
                </a:solidFill>
                <a:effectLst/>
                <a:uLnTx/>
                <a:uFillTx/>
              </a:rPr>
              <a:t>Phan Minh </a:t>
            </a:r>
            <a:r>
              <a:rPr kumimoji="0" lang="vi-VN" sz="1200" b="0" i="1" u="none" strike="noStrike" kern="0" cap="none" spc="0" normalizeH="0" baseline="0" noProof="0" dirty="0" err="1">
                <a:ln>
                  <a:noFill/>
                </a:ln>
                <a:solidFill>
                  <a:srgbClr val="404040"/>
                </a:solidFill>
                <a:effectLst/>
                <a:uLnTx/>
                <a:uFillTx/>
              </a:rPr>
              <a:t>Trí</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Đỗ</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Đình</a:t>
            </a:r>
            <a:r>
              <a:rPr kumimoji="0" lang="vi-VN" sz="1200" b="0" i="1" u="none" strike="noStrike" kern="0" cap="none" spc="0" normalizeH="0" baseline="0" noProof="0" dirty="0">
                <a:ln>
                  <a:noFill/>
                </a:ln>
                <a:solidFill>
                  <a:srgbClr val="404040"/>
                </a:solidFill>
                <a:effectLst/>
                <a:uLnTx/>
                <a:uFillTx/>
              </a:rPr>
              <a:t> Công, (2021), </a:t>
            </a:r>
            <a:r>
              <a:rPr kumimoji="0" lang="vi-VN" sz="1200" b="0" i="1" u="none" strike="noStrike" kern="0" cap="none" spc="0" normalizeH="0" baseline="0" noProof="0" dirty="0" err="1">
                <a:ln>
                  <a:noFill/>
                </a:ln>
                <a:solidFill>
                  <a:srgbClr val="404040"/>
                </a:solidFill>
                <a:effectLst/>
                <a:uLnTx/>
                <a:uFillTx/>
              </a:rPr>
              <a:t>Bệnh</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ngoại</a:t>
            </a:r>
            <a:r>
              <a:rPr kumimoji="0" lang="vi-VN" sz="1200" b="0" i="1" u="none" strike="noStrike" kern="0" cap="none" spc="0" normalizeH="0" baseline="0" noProof="0" dirty="0">
                <a:ln>
                  <a:noFill/>
                </a:ln>
                <a:solidFill>
                  <a:srgbClr val="404040"/>
                </a:solidFill>
                <a:effectLst/>
                <a:uLnTx/>
                <a:uFillTx/>
              </a:rPr>
              <a:t> khoa tiêu </a:t>
            </a:r>
            <a:r>
              <a:rPr kumimoji="0" lang="vi-VN" sz="1200" b="0" i="1" u="none" strike="noStrike" kern="0" cap="none" spc="0" normalizeH="0" baseline="0" noProof="0" dirty="0" err="1">
                <a:ln>
                  <a:noFill/>
                </a:ln>
                <a:solidFill>
                  <a:srgbClr val="404040"/>
                </a:solidFill>
                <a:effectLst/>
                <a:uLnTx/>
                <a:uFillTx/>
              </a:rPr>
              <a:t>hoá</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Trường</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Đại</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Y </a:t>
            </a:r>
            <a:r>
              <a:rPr kumimoji="0" lang="vi-VN" sz="1200" b="0" i="1" u="none" strike="noStrike" kern="0" cap="none" spc="0" normalizeH="0" baseline="0" noProof="0" dirty="0" err="1">
                <a:ln>
                  <a:noFill/>
                </a:ln>
                <a:solidFill>
                  <a:srgbClr val="404040"/>
                </a:solidFill>
                <a:effectLst/>
                <a:uLnTx/>
                <a:uFillTx/>
              </a:rPr>
              <a:t>dược</a:t>
            </a:r>
            <a:r>
              <a:rPr kumimoji="0" lang="vi-VN" sz="1200" b="0" i="1" u="none" strike="noStrike" kern="0" cap="none" spc="0" normalizeH="0" baseline="0" noProof="0" dirty="0">
                <a:ln>
                  <a:noFill/>
                </a:ln>
                <a:solidFill>
                  <a:srgbClr val="404040"/>
                </a:solidFill>
                <a:effectLst/>
                <a:uLnTx/>
                <a:uFillTx/>
              </a:rPr>
              <a:t> TPHCM, </a:t>
            </a:r>
            <a:r>
              <a:rPr kumimoji="0" lang="vi-VN" sz="1200" b="0" i="1" u="none" strike="noStrike" kern="0" cap="none" spc="0" normalizeH="0" baseline="0" noProof="0" dirty="0" err="1">
                <a:ln>
                  <a:noFill/>
                </a:ln>
                <a:solidFill>
                  <a:srgbClr val="404040"/>
                </a:solidFill>
                <a:effectLst/>
                <a:uLnTx/>
                <a:uFillTx/>
              </a:rPr>
              <a:t>tr</a:t>
            </a:r>
            <a:r>
              <a:rPr kumimoji="0" lang="vi-VN" sz="1200" b="0" i="1" u="none" strike="noStrike" kern="0" cap="none" spc="0" normalizeH="0" baseline="0" noProof="0" dirty="0">
                <a:ln>
                  <a:noFill/>
                </a:ln>
                <a:solidFill>
                  <a:srgbClr val="404040"/>
                </a:solidFill>
                <a:effectLst/>
                <a:uLnTx/>
                <a:uFillTx/>
              </a:rPr>
              <a:t>. </a:t>
            </a:r>
            <a:r>
              <a:rPr kumimoji="0" lang="en-US" sz="1200" b="0" i="1" u="none" strike="noStrike" kern="0" cap="none" spc="0" normalizeH="0" baseline="0" noProof="0" dirty="0">
                <a:ln>
                  <a:noFill/>
                </a:ln>
                <a:solidFill>
                  <a:srgbClr val="404040"/>
                </a:solidFill>
                <a:effectLst/>
                <a:uLnTx/>
                <a:uFillTx/>
                <a:latin typeface="Gill Sans MT" panose="020B0502020104020203"/>
              </a:rPr>
              <a:t>321-330</a:t>
            </a:r>
            <a:endParaRPr kumimoji="0" lang="vi-VN" sz="1200" b="0" i="1" u="none" strike="noStrike" kern="0" cap="none" spc="0" normalizeH="0" baseline="0" noProof="0" dirty="0">
              <a:ln>
                <a:noFill/>
              </a:ln>
              <a:solidFill>
                <a:srgbClr val="404040"/>
              </a:solidFill>
              <a:effectLst/>
              <a:uLnTx/>
              <a:uFillTx/>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vi-VN" altLang="en-US" sz="1200" b="0" i="1" u="none" strike="noStrike" kern="0" cap="none" spc="0" normalizeH="0" baseline="0" noProof="0" dirty="0">
                <a:ln>
                  <a:noFill/>
                </a:ln>
                <a:solidFill>
                  <a:srgbClr val="000000"/>
                </a:solidFill>
                <a:effectLst/>
                <a:uLnTx/>
                <a:uFillTx/>
                <a:latin typeface="Arial" panose="020B0604020202020204" pitchFamily="34" charset="0"/>
              </a:rPr>
              <a:t>NCCN </a:t>
            </a:r>
            <a:r>
              <a:rPr kumimoji="0" lang="vi-VN" altLang="en-US" sz="1200" b="0" i="1" u="none" strike="noStrike" kern="0" cap="none" spc="0" normalizeH="0" baseline="0" noProof="0" dirty="0" err="1">
                <a:ln>
                  <a:noFill/>
                </a:ln>
                <a:solidFill>
                  <a:srgbClr val="000000"/>
                </a:solidFill>
                <a:effectLst/>
                <a:uLnTx/>
                <a:uFillTx/>
                <a:latin typeface="Arial" panose="020B0604020202020204" pitchFamily="34" charset="0"/>
              </a:rPr>
              <a:t>guidelines</a:t>
            </a:r>
            <a:r>
              <a:rPr kumimoji="0" lang="vi-VN" altLang="en-US" sz="1200" b="0" i="1" u="none" strike="noStrike" kern="0" cap="none" spc="0" normalizeH="0" baseline="0" noProof="0" dirty="0">
                <a:ln>
                  <a:noFill/>
                </a:ln>
                <a:solidFill>
                  <a:srgbClr val="000000"/>
                </a:solidFill>
                <a:effectLst/>
                <a:uLnTx/>
                <a:uFillTx/>
                <a:latin typeface="Arial" panose="020B0604020202020204" pitchFamily="34" charset="0"/>
              </a:rPr>
              <a:t> (2015), "</a:t>
            </a:r>
            <a:r>
              <a:rPr kumimoji="0" lang="vi-VN" altLang="en-US" sz="1200" b="0" i="1" u="none" strike="noStrike" kern="0" cap="none" spc="0" normalizeH="0" baseline="0" noProof="0" dirty="0" err="1">
                <a:ln>
                  <a:noFill/>
                </a:ln>
                <a:solidFill>
                  <a:srgbClr val="000000"/>
                </a:solidFill>
                <a:effectLst/>
                <a:uLnTx/>
                <a:uFillTx/>
                <a:latin typeface="Arial" panose="020B0604020202020204" pitchFamily="34" charset="0"/>
              </a:rPr>
              <a:t>Pancreatic</a:t>
            </a:r>
            <a:r>
              <a:rPr kumimoji="0" lang="vi-VN" altLang="en-US" sz="1200" b="0" i="1" u="none" strike="noStrike" kern="0" cap="none" spc="0" normalizeH="0" baseline="0" noProof="0" dirty="0">
                <a:ln>
                  <a:noFill/>
                </a:ln>
                <a:solidFill>
                  <a:srgbClr val="000000"/>
                </a:solidFill>
                <a:effectLst/>
                <a:uLnTx/>
                <a:uFillTx/>
                <a:latin typeface="Arial" panose="020B0604020202020204" pitchFamily="34" charset="0"/>
              </a:rPr>
              <a:t> </a:t>
            </a:r>
            <a:r>
              <a:rPr kumimoji="0" lang="vi-VN" altLang="en-US" sz="1200" b="0" i="1" u="none" strike="noStrike" kern="0" cap="none" spc="0" normalizeH="0" baseline="0" noProof="0" dirty="0" err="1">
                <a:ln>
                  <a:noFill/>
                </a:ln>
                <a:solidFill>
                  <a:srgbClr val="000000"/>
                </a:solidFill>
                <a:effectLst/>
                <a:uLnTx/>
                <a:uFillTx/>
                <a:latin typeface="Arial" panose="020B0604020202020204" pitchFamily="34" charset="0"/>
              </a:rPr>
              <a:t>adenocarcinoma</a:t>
            </a:r>
            <a:r>
              <a:rPr kumimoji="0" lang="vi-VN" altLang="en-US" sz="1200" b="0" i="1" u="none" strike="noStrike" kern="0" cap="none" spc="0" normalizeH="0" baseline="0" noProof="0" dirty="0">
                <a:ln>
                  <a:noFill/>
                </a:ln>
                <a:solidFill>
                  <a:srgbClr val="000000"/>
                </a:solidFill>
                <a:effectLst/>
                <a:uLnTx/>
                <a:uFillTx/>
                <a:latin typeface="Arial" panose="020B0604020202020204" pitchFamily="34" charset="0"/>
              </a:rPr>
              <a:t>". 2.2015</a:t>
            </a:r>
            <a:endParaRPr kumimoji="0" lang="en-US" sz="1200" b="0" i="1" u="none" strike="noStrike" kern="0" cap="none" spc="0" normalizeH="0" baseline="0" noProof="0" dirty="0">
              <a:ln>
                <a:noFill/>
              </a:ln>
              <a:solidFill>
                <a:srgbClr val="404040"/>
              </a:solidFill>
              <a:effectLst/>
              <a:uLnTx/>
              <a:uFillTx/>
              <a:latin typeface="Gill Sans MT" panose="020B0502020104020203"/>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panose="020B0502020104020203"/>
            </a:endParaRPr>
          </a:p>
        </p:txBody>
      </p:sp>
      <p:sp>
        <p:nvSpPr>
          <p:cNvPr id="8"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1644809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AF3A2F92-0CEC-9CDD-584B-D6C84DF0756A}"/>
              </a:ext>
            </a:extLst>
          </p:cNvPr>
          <p:cNvSpPr>
            <a:spLocks noGrp="1"/>
          </p:cNvSpPr>
          <p:nvPr>
            <p:ph idx="1"/>
          </p:nvPr>
        </p:nvSpPr>
        <p:spPr>
          <a:xfrm>
            <a:off x="2208629" y="1561513"/>
            <a:ext cx="7097566" cy="5050301"/>
          </a:xfrm>
        </p:spPr>
        <p:txBody>
          <a:bodyPr>
            <a:normAutofit fontScale="92500" lnSpcReduction="20000"/>
          </a:bodyPr>
          <a:lstStyle/>
          <a:p>
            <a:pPr marL="0" indent="0">
              <a:buNone/>
            </a:pPr>
            <a:r>
              <a:rPr lang="vi-VN" sz="3000" b="1">
                <a:latin typeface="Arial" panose="020B0604020202020204" pitchFamily="34" charset="0"/>
                <a:cs typeface="Arial" panose="020B0604020202020204" pitchFamily="34" charset="0"/>
              </a:rPr>
              <a:t>2.</a:t>
            </a:r>
            <a:r>
              <a:rPr lang="en-US" sz="3000" b="1">
                <a:latin typeface="Arial" panose="020B0604020202020204" pitchFamily="34" charset="0"/>
                <a:cs typeface="Arial" panose="020B0604020202020204" pitchFamily="34" charset="0"/>
              </a:rPr>
              <a:t> </a:t>
            </a:r>
            <a:r>
              <a:rPr lang="vi-VN" sz="3000" b="1">
                <a:latin typeface="Arial" panose="020B0604020202020204" pitchFamily="34" charset="0"/>
                <a:cs typeface="Arial" panose="020B0604020202020204" pitchFamily="34" charset="0"/>
              </a:rPr>
              <a:t>CẬN LÂM SÀNG: </a:t>
            </a:r>
            <a:r>
              <a:rPr lang="vi-VN" sz="3000" b="1" dirty="0">
                <a:latin typeface="Arial" panose="020B0604020202020204" pitchFamily="34" charset="0"/>
                <a:cs typeface="Arial" panose="020B0604020202020204" pitchFamily="34" charset="0"/>
              </a:rPr>
              <a:t>HÌNH ẢNH HỌC</a:t>
            </a:r>
            <a:endParaRPr lang="en-US" sz="3000" b="1" dirty="0">
              <a:latin typeface="Arial" panose="020B0604020202020204" pitchFamily="34" charset="0"/>
              <a:cs typeface="Arial" panose="020B0604020202020204" pitchFamily="34" charset="0"/>
            </a:endParaRPr>
          </a:p>
          <a:p>
            <a:pPr marL="0" indent="0">
              <a:buNone/>
            </a:pPr>
            <a:r>
              <a:rPr lang="en-US" sz="2800" dirty="0">
                <a:latin typeface="Arial" panose="020B0604020202020204" pitchFamily="34" charset="0"/>
                <a:cs typeface="Arial" panose="020B0604020202020204" pitchFamily="34" charset="0"/>
              </a:rPr>
              <a:t>ERCP</a:t>
            </a:r>
            <a:endParaRPr lang="vi-VN" sz="2800" dirty="0">
              <a:latin typeface="Arial" panose="020B0604020202020204" pitchFamily="34" charset="0"/>
              <a:cs typeface="Arial" panose="020B0604020202020204" pitchFamily="34" charset="0"/>
            </a:endParaRPr>
          </a:p>
          <a:p>
            <a:pPr algn="just"/>
            <a:r>
              <a:rPr lang="vi-VN" dirty="0" err="1">
                <a:latin typeface="Arial" panose="020B0604020202020204" pitchFamily="34" charset="0"/>
                <a:cs typeface="Arial" panose="020B0604020202020204" pitchFamily="34" charset="0"/>
              </a:rPr>
              <a:t>Là</a:t>
            </a:r>
            <a:r>
              <a:rPr lang="vi-V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p</a:t>
            </a:r>
            <a:r>
              <a:rPr lang="vi-VN" dirty="0">
                <a:latin typeface="Arial" panose="020B0604020202020204" pitchFamily="34" charset="0"/>
                <a:cs typeface="Arial" panose="020B0604020202020204" pitchFamily="34" charset="0"/>
              </a:rPr>
              <a:t>hương </a:t>
            </a:r>
            <a:r>
              <a:rPr lang="vi-VN" dirty="0" err="1">
                <a:latin typeface="Arial" panose="020B0604020202020204" pitchFamily="34" charset="0"/>
                <a:cs typeface="Arial" panose="020B0604020202020204" pitchFamily="34" charset="0"/>
              </a:rPr>
              <a:t>tiện</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chẩn</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đoán</a:t>
            </a:r>
            <a:r>
              <a:rPr lang="vi-VN" dirty="0">
                <a:latin typeface="Arial" panose="020B0604020202020204" pitchFamily="34" charset="0"/>
                <a:cs typeface="Arial" panose="020B0604020202020204" pitchFamily="34" charset="0"/>
              </a:rPr>
              <a:t>:</a:t>
            </a:r>
          </a:p>
          <a:p>
            <a:pPr lvl="1" algn="just"/>
            <a:r>
              <a:rPr lang="vi-VN" sz="1800" dirty="0" err="1">
                <a:latin typeface="Arial" panose="020B0604020202020204" pitchFamily="34" charset="0"/>
                <a:cs typeface="Arial" panose="020B0604020202020204" pitchFamily="34" charset="0"/>
              </a:rPr>
              <a:t>Hữu</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ích</a:t>
            </a:r>
            <a:r>
              <a:rPr lang="vi-VN" sz="1800" dirty="0">
                <a:latin typeface="Arial" panose="020B0604020202020204" pitchFamily="34" charset="0"/>
                <a:cs typeface="Arial" panose="020B0604020202020204" pitchFamily="34" charset="0"/>
              </a:rPr>
              <a:t> khi </a:t>
            </a:r>
            <a:r>
              <a:rPr lang="vi-VN" sz="1800" dirty="0" err="1">
                <a:latin typeface="Arial" panose="020B0604020202020204" pitchFamily="34" charset="0"/>
                <a:cs typeface="Arial" panose="020B0604020202020204" pitchFamily="34" charset="0"/>
              </a:rPr>
              <a:t>có</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tắc</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nghẽn</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ống</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tụy</a:t>
            </a:r>
            <a:r>
              <a:rPr lang="vi-VN" sz="1800" dirty="0">
                <a:latin typeface="Arial" panose="020B0604020202020204" pitchFamily="34" charset="0"/>
                <a:cs typeface="Arial" panose="020B0604020202020204" pitchFamily="34" charset="0"/>
              </a:rPr>
              <a:t> nhưng không </a:t>
            </a:r>
            <a:r>
              <a:rPr lang="vi-VN" sz="1800" dirty="0" err="1">
                <a:latin typeface="Arial" panose="020B0604020202020204" pitchFamily="34" charset="0"/>
                <a:cs typeface="Arial" panose="020B0604020202020204" pitchFamily="34" charset="0"/>
              </a:rPr>
              <a:t>thấy</a:t>
            </a:r>
            <a:r>
              <a:rPr lang="vi-VN" sz="1800" dirty="0">
                <a:latin typeface="Arial" panose="020B0604020202020204" pitchFamily="34" charset="0"/>
                <a:cs typeface="Arial" panose="020B0604020202020204" pitchFamily="34" charset="0"/>
              </a:rPr>
              <a:t> U trên CT hay MRI</a:t>
            </a:r>
          </a:p>
          <a:p>
            <a:pPr lvl="1" algn="just"/>
            <a:r>
              <a:rPr lang="vi-VN" sz="1800" dirty="0">
                <a:latin typeface="Arial" panose="020B0604020202020204" pitchFamily="34" charset="0"/>
                <a:cs typeface="Arial" panose="020B0604020202020204" pitchFamily="34" charset="0"/>
              </a:rPr>
              <a:t>Sinh </a:t>
            </a:r>
            <a:r>
              <a:rPr lang="vi-VN" sz="1800" dirty="0" err="1">
                <a:latin typeface="Arial" panose="020B0604020202020204" pitchFamily="34" charset="0"/>
                <a:cs typeface="Arial" panose="020B0604020202020204" pitchFamily="34" charset="0"/>
              </a:rPr>
              <a:t>thiết</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tế</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bào</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học</a:t>
            </a:r>
            <a:r>
              <a:rPr lang="vi-VN" sz="1800" dirty="0">
                <a:latin typeface="Arial" panose="020B0604020202020204" pitchFamily="34" charset="0"/>
                <a:cs typeface="Arial" panose="020B0604020202020204" pitchFamily="34" charset="0"/>
              </a:rPr>
              <a:t> khi </a:t>
            </a:r>
            <a:r>
              <a:rPr lang="vi-VN" sz="1800" dirty="0" err="1">
                <a:latin typeface="Arial" panose="020B0604020202020204" pitchFamily="34" charset="0"/>
                <a:cs typeface="Arial" panose="020B0604020202020204" pitchFamily="34" charset="0"/>
              </a:rPr>
              <a:t>có</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thể</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nhất</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là</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đối</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với</a:t>
            </a:r>
            <a:r>
              <a:rPr lang="vi-VN" sz="18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u</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đoạn</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cuối</a:t>
            </a:r>
            <a:r>
              <a:rPr lang="vi-VN" sz="1800" dirty="0">
                <a:latin typeface="Arial" panose="020B0604020202020204" pitchFamily="34" charset="0"/>
                <a:cs typeface="Arial" panose="020B0604020202020204" pitchFamily="34" charset="0"/>
              </a:rPr>
              <a:t> OMC, u </a:t>
            </a:r>
            <a:r>
              <a:rPr lang="vi-VN" sz="1800" dirty="0" err="1">
                <a:latin typeface="Arial" panose="020B0604020202020204" pitchFamily="34" charset="0"/>
                <a:cs typeface="Arial" panose="020B0604020202020204" pitchFamily="34" charset="0"/>
              </a:rPr>
              <a:t>bóng</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Vater</a:t>
            </a:r>
            <a:r>
              <a:rPr lang="vi-VN" sz="1800" dirty="0">
                <a:latin typeface="Arial" panose="020B0604020202020204" pitchFamily="34" charset="0"/>
                <a:cs typeface="Arial" panose="020B0604020202020204" pitchFamily="34" charset="0"/>
              </a:rPr>
              <a:t> hay </a:t>
            </a:r>
            <a:r>
              <a:rPr lang="en-US" sz="1800" dirty="0">
                <a:latin typeface="Arial" panose="020B0604020202020204" pitchFamily="34" charset="0"/>
                <a:cs typeface="Arial" panose="020B0604020202020204" pitchFamily="34" charset="0"/>
              </a:rPr>
              <a:t>u</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tá</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tràng</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đều</a:t>
            </a:r>
            <a:r>
              <a:rPr lang="vi-VN" sz="1800" dirty="0">
                <a:latin typeface="Arial" panose="020B0604020202020204" pitchFamily="34" charset="0"/>
                <a:cs typeface="Arial" panose="020B0604020202020204" pitchFamily="34" charset="0"/>
              </a:rPr>
              <a:t> nên </a:t>
            </a:r>
            <a:r>
              <a:rPr lang="vi-VN" sz="1800" dirty="0" err="1">
                <a:latin typeface="Arial" panose="020B0604020202020204" pitchFamily="34" charset="0"/>
                <a:cs typeface="Arial" panose="020B0604020202020204" pitchFamily="34" charset="0"/>
              </a:rPr>
              <a:t>cần</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có</a:t>
            </a:r>
            <a:r>
              <a:rPr lang="vi-VN" sz="1800" dirty="0">
                <a:latin typeface="Arial" panose="020B0604020202020204" pitchFamily="34" charset="0"/>
                <a:cs typeface="Arial" panose="020B0604020202020204" pitchFamily="34" charset="0"/>
              </a:rPr>
              <a:t> GPB </a:t>
            </a:r>
            <a:r>
              <a:rPr lang="vi-VN" sz="1800" dirty="0" err="1">
                <a:latin typeface="Arial" panose="020B0604020202020204" pitchFamily="34" charset="0"/>
                <a:cs typeface="Arial" panose="020B0604020202020204" pitchFamily="34" charset="0"/>
              </a:rPr>
              <a:t>trước</a:t>
            </a:r>
            <a:r>
              <a:rPr lang="vi-VN" sz="1800" dirty="0">
                <a:latin typeface="Arial" panose="020B0604020202020204" pitchFamily="34" charset="0"/>
                <a:cs typeface="Arial" panose="020B0604020202020204" pitchFamily="34" charset="0"/>
              </a:rPr>
              <a:t> khi </a:t>
            </a:r>
            <a:r>
              <a:rPr lang="vi-VN" sz="1800" dirty="0" err="1">
                <a:latin typeface="Arial" panose="020B0604020202020204" pitchFamily="34" charset="0"/>
                <a:cs typeface="Arial" panose="020B0604020202020204" pitchFamily="34" charset="0"/>
              </a:rPr>
              <a:t>mổ</a:t>
            </a:r>
            <a:r>
              <a:rPr lang="vi-VN" sz="1800" dirty="0">
                <a:latin typeface="Arial" panose="020B0604020202020204" pitchFamily="34" charset="0"/>
                <a:cs typeface="Arial" panose="020B0604020202020204" pitchFamily="34" charset="0"/>
              </a:rPr>
              <a:t>)</a:t>
            </a:r>
          </a:p>
          <a:p>
            <a:pPr lvl="1" algn="just"/>
            <a:r>
              <a:rPr lang="vi-VN" sz="1800" dirty="0" err="1">
                <a:latin typeface="Arial" panose="020B0604020202020204" pitchFamily="34" charset="0"/>
                <a:cs typeface="Arial" panose="020B0604020202020204" pitchFamily="34" charset="0"/>
              </a:rPr>
              <a:t>Dấu</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hiệu</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chít</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hẹp</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bất</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thường</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và</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dãn</a:t>
            </a:r>
            <a:r>
              <a:rPr lang="vi-VN" sz="1800" dirty="0">
                <a:latin typeface="Arial" panose="020B0604020202020204" pitchFamily="34" charset="0"/>
                <a:cs typeface="Arial" panose="020B0604020202020204" pitchFamily="34" charset="0"/>
              </a:rPr>
              <a:t> ở </a:t>
            </a:r>
            <a:r>
              <a:rPr lang="vi-VN" sz="1800" dirty="0" err="1">
                <a:latin typeface="Arial" panose="020B0604020202020204" pitchFamily="34" charset="0"/>
                <a:cs typeface="Arial" panose="020B0604020202020204" pitchFamily="34" charset="0"/>
              </a:rPr>
              <a:t>phần</a:t>
            </a:r>
            <a:r>
              <a:rPr lang="vi-VN" sz="1800" dirty="0">
                <a:latin typeface="Arial" panose="020B0604020202020204" pitchFamily="34" charset="0"/>
                <a:cs typeface="Arial" panose="020B0604020202020204" pitchFamily="34" charset="0"/>
              </a:rPr>
              <a:t> xa </a:t>
            </a:r>
            <a:r>
              <a:rPr lang="vi-VN" sz="1800" dirty="0" err="1">
                <a:latin typeface="Arial" panose="020B0604020202020204" pitchFamily="34" charset="0"/>
                <a:cs typeface="Arial" panose="020B0604020202020204" pitchFamily="34" charset="0"/>
              </a:rPr>
              <a:t>của</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ống</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tụy</a:t>
            </a:r>
            <a:r>
              <a:rPr lang="vi-VN" sz="1800" dirty="0">
                <a:latin typeface="Arial" panose="020B0604020202020204" pitchFamily="34" charset="0"/>
                <a:cs typeface="Arial" panose="020B0604020202020204" pitchFamily="34" charset="0"/>
              </a:rPr>
              <a:t> hay OMC </a:t>
            </a:r>
          </a:p>
          <a:p>
            <a:pPr algn="just"/>
            <a:r>
              <a:rPr lang="vi-VN" dirty="0" err="1">
                <a:latin typeface="Arial" panose="020B0604020202020204" pitchFamily="34" charset="0"/>
                <a:cs typeface="Arial" panose="020B0604020202020204" pitchFamily="34" charset="0"/>
              </a:rPr>
              <a:t>Là</a:t>
            </a:r>
            <a:r>
              <a:rPr lang="vi-V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p</a:t>
            </a:r>
            <a:r>
              <a:rPr lang="vi-VN" dirty="0">
                <a:latin typeface="Arial" panose="020B0604020202020204" pitchFamily="34" charset="0"/>
                <a:cs typeface="Arial" panose="020B0604020202020204" pitchFamily="34" charset="0"/>
              </a:rPr>
              <a:t>hương </a:t>
            </a:r>
            <a:r>
              <a:rPr lang="vi-VN" dirty="0" err="1">
                <a:latin typeface="Arial" panose="020B0604020202020204" pitchFamily="34" charset="0"/>
                <a:cs typeface="Arial" panose="020B0604020202020204" pitchFamily="34" charset="0"/>
              </a:rPr>
              <a:t>tiện</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điều</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trị</a:t>
            </a:r>
            <a:r>
              <a:rPr lang="vi-VN"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đ</a:t>
            </a:r>
            <a:r>
              <a:rPr lang="vi-VN" dirty="0" err="1">
                <a:latin typeface="Arial" panose="020B0604020202020204" pitchFamily="34" charset="0"/>
                <a:cs typeface="Arial" panose="020B0604020202020204" pitchFamily="34" charset="0"/>
              </a:rPr>
              <a:t>ặt</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Stent</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hoặc</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ống</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mũi</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mật</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giải</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áp</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đường</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mật</a:t>
            </a:r>
            <a:endParaRPr lang="vi-VN" dirty="0">
              <a:latin typeface="Arial" panose="020B0604020202020204" pitchFamily="34" charset="0"/>
              <a:cs typeface="Arial" panose="020B0604020202020204" pitchFamily="34" charset="0"/>
            </a:endParaRPr>
          </a:p>
          <a:p>
            <a:pPr algn="just"/>
            <a:r>
              <a:rPr lang="vi-VN" dirty="0" err="1">
                <a:latin typeface="Arial" panose="020B0604020202020204" pitchFamily="34" charset="0"/>
                <a:cs typeface="Arial" panose="020B0604020202020204" pitchFamily="34" charset="0"/>
              </a:rPr>
              <a:t>Hạn</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chế</a:t>
            </a:r>
            <a:r>
              <a:rPr lang="vi-VN" dirty="0">
                <a:latin typeface="Arial" panose="020B0604020202020204" pitchFamily="34" charset="0"/>
                <a:cs typeface="Arial" panose="020B0604020202020204" pitchFamily="34" charset="0"/>
              </a:rPr>
              <a:t>: </a:t>
            </a:r>
          </a:p>
          <a:p>
            <a:pPr lvl="1" algn="just"/>
            <a:r>
              <a:rPr lang="vi-VN" sz="1800" dirty="0">
                <a:latin typeface="Arial" panose="020B0604020202020204" pitchFamily="34" charset="0"/>
                <a:cs typeface="Arial" panose="020B0604020202020204" pitchFamily="34" charset="0"/>
              </a:rPr>
              <a:t>Không </a:t>
            </a:r>
            <a:r>
              <a:rPr lang="vi-VN" sz="1800" dirty="0" err="1">
                <a:latin typeface="Arial" panose="020B0604020202020204" pitchFamily="34" charset="0"/>
                <a:cs typeface="Arial" panose="020B0604020202020204" pitchFamily="34" charset="0"/>
              </a:rPr>
              <a:t>đánh</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giá</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được</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mức</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độ</a:t>
            </a:r>
            <a:r>
              <a:rPr lang="vi-VN" sz="1800" dirty="0">
                <a:latin typeface="Arial" panose="020B0604020202020204" pitchFamily="34" charset="0"/>
                <a:cs typeface="Arial" panose="020B0604020202020204" pitchFamily="34" charset="0"/>
              </a:rPr>
              <a:t> xâm </a:t>
            </a:r>
            <a:r>
              <a:rPr lang="vi-VN" sz="1800" dirty="0" err="1">
                <a:latin typeface="Arial" panose="020B0604020202020204" pitchFamily="34" charset="0"/>
                <a:cs typeface="Arial" panose="020B0604020202020204" pitchFamily="34" charset="0"/>
              </a:rPr>
              <a:t>lấn</a:t>
            </a:r>
            <a:r>
              <a:rPr lang="vi-VN" sz="1800" dirty="0">
                <a:latin typeface="Arial" panose="020B0604020202020204" pitchFamily="34" charset="0"/>
                <a:cs typeface="Arial" panose="020B0604020202020204" pitchFamily="34" charset="0"/>
              </a:rPr>
              <a:t>, di căn → </a:t>
            </a:r>
            <a:r>
              <a:rPr lang="vi-VN" sz="1800" dirty="0" err="1">
                <a:latin typeface="Arial" panose="020B0604020202020204" pitchFamily="34" charset="0"/>
                <a:cs typeface="Arial" panose="020B0604020202020204" pitchFamily="34" charset="0"/>
              </a:rPr>
              <a:t>cần</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kết</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hợp</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với</a:t>
            </a:r>
            <a:r>
              <a:rPr lang="vi-VN" sz="1800" dirty="0">
                <a:latin typeface="Arial" panose="020B0604020202020204" pitchFamily="34" charset="0"/>
                <a:cs typeface="Arial" panose="020B0604020202020204" pitchFamily="34" charset="0"/>
              </a:rPr>
              <a:t> phương </a:t>
            </a:r>
            <a:r>
              <a:rPr lang="vi-VN" sz="1800" dirty="0" err="1">
                <a:latin typeface="Arial" panose="020B0604020202020204" pitchFamily="34" charset="0"/>
                <a:cs typeface="Arial" panose="020B0604020202020204" pitchFamily="34" charset="0"/>
              </a:rPr>
              <a:t>tiện</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chẩn</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đoán</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hình</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ảnh</a:t>
            </a:r>
            <a:r>
              <a:rPr lang="vi-VN"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khác</a:t>
            </a:r>
            <a:endParaRPr lang="vi-VN" sz="1800" dirty="0">
              <a:latin typeface="Arial" panose="020B0604020202020204" pitchFamily="34" charset="0"/>
              <a:cs typeface="Arial" panose="020B0604020202020204" pitchFamily="34" charset="0"/>
            </a:endParaRPr>
          </a:p>
          <a:p>
            <a:pPr lvl="1" algn="just"/>
            <a:r>
              <a:rPr lang="vi-VN" sz="1800" dirty="0">
                <a:latin typeface="Arial" panose="020B0604020202020204" pitchFamily="34" charset="0"/>
                <a:cs typeface="Arial" panose="020B0604020202020204" pitchFamily="34" charset="0"/>
              </a:rPr>
              <a:t>Phương </a:t>
            </a:r>
            <a:r>
              <a:rPr lang="vi-VN" sz="1800" dirty="0" err="1">
                <a:latin typeface="Arial" panose="020B0604020202020204" pitchFamily="34" charset="0"/>
                <a:cs typeface="Arial" panose="020B0604020202020204" pitchFamily="34" charset="0"/>
              </a:rPr>
              <a:t>tiện</a:t>
            </a:r>
            <a:r>
              <a:rPr lang="vi-VN" sz="1800" dirty="0">
                <a:latin typeface="Arial" panose="020B0604020202020204" pitchFamily="34" charset="0"/>
                <a:cs typeface="Arial" panose="020B0604020202020204" pitchFamily="34" charset="0"/>
              </a:rPr>
              <a:t> xâm </a:t>
            </a:r>
            <a:r>
              <a:rPr lang="vi-VN" sz="1800" dirty="0" err="1">
                <a:latin typeface="Arial" panose="020B0604020202020204" pitchFamily="34" charset="0"/>
                <a:cs typeface="Arial" panose="020B0604020202020204" pitchFamily="34" charset="0"/>
              </a:rPr>
              <a:t>lấn</a:t>
            </a:r>
            <a:endParaRPr lang="vi-VN" sz="1800" dirty="0">
              <a:latin typeface="Arial" panose="020B0604020202020204" pitchFamily="34" charset="0"/>
              <a:cs typeface="Arial" panose="020B0604020202020204" pitchFamily="34" charset="0"/>
            </a:endParaRPr>
          </a:p>
        </p:txBody>
      </p:sp>
      <p:pic>
        <p:nvPicPr>
          <p:cNvPr id="4" name="Hình ảnh 3">
            <a:extLst>
              <a:ext uri="{FF2B5EF4-FFF2-40B4-BE49-F238E27FC236}">
                <a16:creationId xmlns:a16="http://schemas.microsoft.com/office/drawing/2014/main" id="{54F891A4-6BB7-46E8-9BB2-F9033F58FD2A}"/>
              </a:ext>
            </a:extLst>
          </p:cNvPr>
          <p:cNvPicPr>
            <a:picLocks noChangeAspect="1"/>
          </p:cNvPicPr>
          <p:nvPr/>
        </p:nvPicPr>
        <p:blipFill>
          <a:blip r:embed="rId3"/>
          <a:stretch>
            <a:fillRect/>
          </a:stretch>
        </p:blipFill>
        <p:spPr>
          <a:xfrm>
            <a:off x="9306194" y="2654237"/>
            <a:ext cx="2885806" cy="3067664"/>
          </a:xfrm>
          <a:prstGeom prst="rect">
            <a:avLst/>
          </a:prstGeom>
        </p:spPr>
      </p:pic>
      <p:sp>
        <p:nvSpPr>
          <p:cNvPr id="5" name="TextBox 1">
            <a:extLst>
              <a:ext uri="{FF2B5EF4-FFF2-40B4-BE49-F238E27FC236}">
                <a16:creationId xmlns:a16="http://schemas.microsoft.com/office/drawing/2014/main" id="{6F0A0E91-D2D2-F24D-320C-898A7C24DCCE}"/>
              </a:ext>
            </a:extLst>
          </p:cNvPr>
          <p:cNvSpPr txBox="1"/>
          <p:nvPr/>
        </p:nvSpPr>
        <p:spPr>
          <a:xfrm>
            <a:off x="4206240" y="6611815"/>
            <a:ext cx="7985760" cy="5680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404040"/>
                </a:solidFill>
                <a:effectLst/>
                <a:uLnTx/>
                <a:uFillTx/>
              </a:rPr>
              <a:t>Phan Minh </a:t>
            </a:r>
            <a:r>
              <a:rPr kumimoji="0" lang="vi-VN" sz="1200" b="0" i="1" u="none" strike="noStrike" kern="0" cap="none" spc="0" normalizeH="0" baseline="0" noProof="0" dirty="0" err="1">
                <a:ln>
                  <a:noFill/>
                </a:ln>
                <a:solidFill>
                  <a:srgbClr val="404040"/>
                </a:solidFill>
                <a:effectLst/>
                <a:uLnTx/>
                <a:uFillTx/>
              </a:rPr>
              <a:t>Trí</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Đỗ</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Đình</a:t>
            </a:r>
            <a:r>
              <a:rPr kumimoji="0" lang="vi-VN" sz="1200" b="0" i="1" u="none" strike="noStrike" kern="0" cap="none" spc="0" normalizeH="0" baseline="0" noProof="0" dirty="0">
                <a:ln>
                  <a:noFill/>
                </a:ln>
                <a:solidFill>
                  <a:srgbClr val="404040"/>
                </a:solidFill>
                <a:effectLst/>
                <a:uLnTx/>
                <a:uFillTx/>
              </a:rPr>
              <a:t> Công, (2021), </a:t>
            </a:r>
            <a:r>
              <a:rPr kumimoji="0" lang="vi-VN" sz="1200" b="0" i="1" u="none" strike="noStrike" kern="0" cap="none" spc="0" normalizeH="0" baseline="0" noProof="0" dirty="0" err="1">
                <a:ln>
                  <a:noFill/>
                </a:ln>
                <a:solidFill>
                  <a:srgbClr val="404040"/>
                </a:solidFill>
                <a:effectLst/>
                <a:uLnTx/>
                <a:uFillTx/>
              </a:rPr>
              <a:t>Bệnh</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ngoại</a:t>
            </a:r>
            <a:r>
              <a:rPr kumimoji="0" lang="vi-VN" sz="1200" b="0" i="1" u="none" strike="noStrike" kern="0" cap="none" spc="0" normalizeH="0" baseline="0" noProof="0" dirty="0">
                <a:ln>
                  <a:noFill/>
                </a:ln>
                <a:solidFill>
                  <a:srgbClr val="404040"/>
                </a:solidFill>
                <a:effectLst/>
                <a:uLnTx/>
                <a:uFillTx/>
              </a:rPr>
              <a:t> khoa tiêu </a:t>
            </a:r>
            <a:r>
              <a:rPr kumimoji="0" lang="vi-VN" sz="1200" b="0" i="1" u="none" strike="noStrike" kern="0" cap="none" spc="0" normalizeH="0" baseline="0" noProof="0" dirty="0" err="1">
                <a:ln>
                  <a:noFill/>
                </a:ln>
                <a:solidFill>
                  <a:srgbClr val="404040"/>
                </a:solidFill>
                <a:effectLst/>
                <a:uLnTx/>
                <a:uFillTx/>
              </a:rPr>
              <a:t>hoá</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Trường</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Đại</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Y </a:t>
            </a:r>
            <a:r>
              <a:rPr kumimoji="0" lang="vi-VN" sz="1200" b="0" i="1" u="none" strike="noStrike" kern="0" cap="none" spc="0" normalizeH="0" baseline="0" noProof="0" dirty="0" err="1">
                <a:ln>
                  <a:noFill/>
                </a:ln>
                <a:solidFill>
                  <a:srgbClr val="404040"/>
                </a:solidFill>
                <a:effectLst/>
                <a:uLnTx/>
                <a:uFillTx/>
              </a:rPr>
              <a:t>dược</a:t>
            </a:r>
            <a:r>
              <a:rPr kumimoji="0" lang="vi-VN" sz="1200" b="0" i="1" u="none" strike="noStrike" kern="0" cap="none" spc="0" normalizeH="0" baseline="0" noProof="0" dirty="0">
                <a:ln>
                  <a:noFill/>
                </a:ln>
                <a:solidFill>
                  <a:srgbClr val="404040"/>
                </a:solidFill>
                <a:effectLst/>
                <a:uLnTx/>
                <a:uFillTx/>
              </a:rPr>
              <a:t> TPHCM, </a:t>
            </a:r>
            <a:r>
              <a:rPr kumimoji="0" lang="vi-VN" sz="1200" b="0" i="1" u="none" strike="noStrike" kern="0" cap="none" spc="0" normalizeH="0" baseline="0" noProof="0" dirty="0" err="1">
                <a:ln>
                  <a:noFill/>
                </a:ln>
                <a:solidFill>
                  <a:srgbClr val="404040"/>
                </a:solidFill>
                <a:effectLst/>
                <a:uLnTx/>
                <a:uFillTx/>
              </a:rPr>
              <a:t>tr</a:t>
            </a:r>
            <a:r>
              <a:rPr kumimoji="0" lang="vi-VN" sz="1200" b="0" i="1" u="none" strike="noStrike" kern="0" cap="none" spc="0" normalizeH="0" baseline="0" noProof="0" dirty="0">
                <a:ln>
                  <a:noFill/>
                </a:ln>
                <a:solidFill>
                  <a:srgbClr val="404040"/>
                </a:solidFill>
                <a:effectLst/>
                <a:uLnTx/>
                <a:uFillTx/>
              </a:rPr>
              <a:t>. </a:t>
            </a:r>
            <a:r>
              <a:rPr kumimoji="0" lang="en-US" sz="1200" b="0" i="1" u="none" strike="noStrike" kern="0" cap="none" spc="0" normalizeH="0" baseline="0" noProof="0" dirty="0">
                <a:ln>
                  <a:noFill/>
                </a:ln>
                <a:solidFill>
                  <a:srgbClr val="404040"/>
                </a:solidFill>
                <a:effectLst/>
                <a:uLnTx/>
                <a:uFillTx/>
                <a:latin typeface="Gill Sans MT" panose="020B0502020104020203"/>
              </a:rPr>
              <a:t>321-330</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panose="020B0502020104020203"/>
            </a:endParaRPr>
          </a:p>
        </p:txBody>
      </p:sp>
      <p:sp>
        <p:nvSpPr>
          <p:cNvPr id="6"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1055698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B2AF6D50-171E-0C62-DAC9-044AAA0BA2CB}"/>
              </a:ext>
            </a:extLst>
          </p:cNvPr>
          <p:cNvSpPr>
            <a:spLocks noGrp="1"/>
          </p:cNvSpPr>
          <p:nvPr>
            <p:ph idx="1"/>
          </p:nvPr>
        </p:nvSpPr>
        <p:spPr>
          <a:xfrm>
            <a:off x="1983546" y="1575581"/>
            <a:ext cx="6203852" cy="4994031"/>
          </a:xfrm>
        </p:spPr>
        <p:txBody>
          <a:bodyPr>
            <a:normAutofit fontScale="92500"/>
          </a:bodyPr>
          <a:lstStyle/>
          <a:p>
            <a:pPr marL="0" indent="0">
              <a:buNone/>
            </a:pPr>
            <a:r>
              <a:rPr lang="vi-VN" sz="3000" b="1">
                <a:latin typeface="Arial" panose="020B0604020202020204" pitchFamily="34" charset="0"/>
                <a:cs typeface="Arial" panose="020B0604020202020204" pitchFamily="34" charset="0"/>
              </a:rPr>
              <a:t>2.</a:t>
            </a:r>
            <a:r>
              <a:rPr lang="en-US" sz="3000" b="1">
                <a:latin typeface="Arial" panose="020B0604020202020204" pitchFamily="34" charset="0"/>
                <a:cs typeface="Arial" panose="020B0604020202020204" pitchFamily="34" charset="0"/>
              </a:rPr>
              <a:t> </a:t>
            </a:r>
            <a:r>
              <a:rPr lang="vi-VN" sz="3000" b="1">
                <a:latin typeface="Arial" panose="020B0604020202020204" pitchFamily="34" charset="0"/>
                <a:cs typeface="Arial" panose="020B0604020202020204" pitchFamily="34" charset="0"/>
              </a:rPr>
              <a:t>CẬN LÂM SÀNG: </a:t>
            </a:r>
            <a:r>
              <a:rPr lang="vi-VN" sz="3000" b="1" dirty="0">
                <a:latin typeface="Arial" panose="020B0604020202020204" pitchFamily="34" charset="0"/>
                <a:cs typeface="Arial" panose="020B0604020202020204" pitchFamily="34" charset="0"/>
              </a:rPr>
              <a:t>HÌNH ẢNH HỌC</a:t>
            </a:r>
          </a:p>
          <a:p>
            <a:pPr marL="0" indent="0">
              <a:buNone/>
            </a:pPr>
            <a:r>
              <a:rPr lang="vi-VN" sz="2600" dirty="0">
                <a:latin typeface="Arial" panose="020B0604020202020204" pitchFamily="34" charset="0"/>
                <a:cs typeface="Arial" panose="020B0604020202020204" pitchFamily="34" charset="0"/>
              </a:rPr>
              <a:t>PET/CT</a:t>
            </a:r>
          </a:p>
          <a:p>
            <a:r>
              <a:rPr lang="vi-VN" sz="2200" dirty="0" err="1">
                <a:latin typeface="Arial" panose="020B0604020202020204" pitchFamily="34" charset="0"/>
                <a:cs typeface="Arial" panose="020B0604020202020204" pitchFamily="34" charset="0"/>
              </a:rPr>
              <a:t>Đánh</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giá</a:t>
            </a:r>
            <a:r>
              <a:rPr lang="vi-VN" sz="2200" dirty="0">
                <a:latin typeface="Arial" panose="020B0604020202020204" pitchFamily="34" charset="0"/>
                <a:cs typeface="Arial" panose="020B0604020202020204" pitchFamily="34" charset="0"/>
              </a:rPr>
              <a:t> giai </a:t>
            </a:r>
            <a:r>
              <a:rPr lang="vi-VN" sz="2200" dirty="0" err="1">
                <a:latin typeface="Arial" panose="020B0604020202020204" pitchFamily="34" charset="0"/>
                <a:cs typeface="Arial" panose="020B0604020202020204" pitchFamily="34" charset="0"/>
              </a:rPr>
              <a:t>đoạn</a:t>
            </a:r>
            <a:endParaRPr lang="vi-VN" sz="2200" dirty="0">
              <a:latin typeface="Arial" panose="020B0604020202020204" pitchFamily="34" charset="0"/>
              <a:cs typeface="Arial" panose="020B0604020202020204" pitchFamily="34" charset="0"/>
            </a:endParaRPr>
          </a:p>
          <a:p>
            <a:r>
              <a:rPr lang="vi-VN" sz="2200" dirty="0" err="1">
                <a:latin typeface="Arial" panose="020B0604020202020204" pitchFamily="34" charset="0"/>
                <a:cs typeface="Arial" panose="020B0604020202020204" pitchFamily="34" charset="0"/>
              </a:rPr>
              <a:t>Phát</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hiện</a:t>
            </a:r>
            <a:r>
              <a:rPr lang="vi-VN" sz="2200" dirty="0">
                <a:latin typeface="Arial" panose="020B0604020202020204" pitchFamily="34" charset="0"/>
                <a:cs typeface="Arial" panose="020B0604020202020204" pitchFamily="34" charset="0"/>
              </a:rPr>
              <a:t> di căn xa </a:t>
            </a:r>
            <a:r>
              <a:rPr lang="vi-VN" sz="2200" dirty="0" err="1">
                <a:latin typeface="Arial" panose="020B0604020202020204" pitchFamily="34" charset="0"/>
                <a:cs typeface="Arial" panose="020B0604020202020204" pitchFamily="34" charset="0"/>
              </a:rPr>
              <a:t>tốt</a:t>
            </a:r>
            <a:r>
              <a:rPr lang="vi-VN" sz="2200" dirty="0">
                <a:latin typeface="Arial" panose="020B0604020202020204" pitchFamily="34" charset="0"/>
                <a:cs typeface="Arial" panose="020B0604020202020204" pitchFamily="34" charset="0"/>
              </a:rPr>
              <a:t> hơn CT, MRI, EUS</a:t>
            </a:r>
          </a:p>
          <a:p>
            <a:r>
              <a:rPr lang="vi-VN" sz="2200" dirty="0" err="1">
                <a:latin typeface="Arial" panose="020B0604020202020204" pitchFamily="34" charset="0"/>
                <a:cs typeface="Arial" panose="020B0604020202020204" pitchFamily="34" charset="0"/>
              </a:rPr>
              <a:t>Nhược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điểm</a:t>
            </a:r>
            <a:r>
              <a:rPr lang="vi-VN" sz="2200" dirty="0">
                <a:latin typeface="Arial" panose="020B0604020202020204" pitchFamily="34" charset="0"/>
                <a:cs typeface="Arial" panose="020B0604020202020204" pitchFamily="34" charset="0"/>
              </a:rPr>
              <a:t>: chi </a:t>
            </a:r>
            <a:r>
              <a:rPr lang="vi-VN" sz="2200" dirty="0" err="1">
                <a:latin typeface="Arial" panose="020B0604020202020204" pitchFamily="34" charset="0"/>
                <a:cs typeface="Arial" panose="020B0604020202020204" pitchFamily="34" charset="0"/>
              </a:rPr>
              <a:t>phí</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tính</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sẵn</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có</a:t>
            </a:r>
            <a:endParaRPr lang="vi-VN" sz="2200" dirty="0">
              <a:latin typeface="Arial" panose="020B0604020202020204" pitchFamily="34" charset="0"/>
              <a:cs typeface="Arial" panose="020B0604020202020204" pitchFamily="34" charset="0"/>
            </a:endParaRPr>
          </a:p>
          <a:p>
            <a:r>
              <a:rPr lang="vi-VN" sz="2200" dirty="0">
                <a:latin typeface="Arial" panose="020B0604020202020204" pitchFamily="34" charset="0"/>
                <a:cs typeface="Arial" panose="020B0604020202020204" pitchFamily="34" charset="0"/>
              </a:rPr>
              <a:t>NCCN </a:t>
            </a:r>
            <a:r>
              <a:rPr lang="vi-VN" sz="2200" dirty="0" err="1">
                <a:latin typeface="Arial" panose="020B0604020202020204" pitchFamily="34" charset="0"/>
                <a:cs typeface="Arial" panose="020B0604020202020204" pitchFamily="34" charset="0"/>
              </a:rPr>
              <a:t>khuyến</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cáo</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chỉ</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dùng</a:t>
            </a:r>
            <a:r>
              <a:rPr lang="vi-VN" sz="2200" dirty="0">
                <a:latin typeface="Arial" panose="020B0604020202020204" pitchFamily="34" charset="0"/>
                <a:cs typeface="Arial" panose="020B0604020202020204" pitchFamily="34" charset="0"/>
              </a:rPr>
              <a:t> khi </a:t>
            </a:r>
            <a:r>
              <a:rPr lang="vi-VN" sz="2200" dirty="0" err="1">
                <a:latin typeface="Arial" panose="020B0604020202020204" pitchFamily="34" charset="0"/>
                <a:cs typeface="Arial" panose="020B0604020202020204" pitchFamily="34" charset="0"/>
              </a:rPr>
              <a:t>có</a:t>
            </a:r>
            <a:r>
              <a:rPr lang="vi-VN" sz="2200" dirty="0">
                <a:latin typeface="Arial" panose="020B0604020202020204" pitchFamily="34" charset="0"/>
                <a:cs typeface="Arial" panose="020B0604020202020204" pitchFamily="34" charset="0"/>
              </a:rPr>
              <a:t> nguy cơ cao:</a:t>
            </a:r>
          </a:p>
          <a:p>
            <a:pPr lvl="1"/>
            <a:r>
              <a:rPr lang="vi-VN" sz="2200" dirty="0">
                <a:latin typeface="Arial" panose="020B0604020202020204" pitchFamily="34" charset="0"/>
                <a:cs typeface="Arial" panose="020B0604020202020204" pitchFamily="34" charset="0"/>
              </a:rPr>
              <a:t>U </a:t>
            </a:r>
            <a:r>
              <a:rPr lang="vi-VN" sz="2200" dirty="0" err="1">
                <a:latin typeface="Arial" panose="020B0604020202020204" pitchFamily="34" charset="0"/>
                <a:cs typeface="Arial" panose="020B0604020202020204" pitchFamily="34" charset="0"/>
              </a:rPr>
              <a:t>giáp</a:t>
            </a:r>
            <a:r>
              <a:rPr lang="vi-VN" sz="2200" dirty="0">
                <a:latin typeface="Arial" panose="020B0604020202020204" pitchFamily="34" charset="0"/>
                <a:cs typeface="Arial" panose="020B0604020202020204" pitchFamily="34" charset="0"/>
              </a:rPr>
              <a:t> biên </a:t>
            </a:r>
          </a:p>
          <a:p>
            <a:pPr lvl="1"/>
            <a:r>
              <a:rPr lang="vi-VN" sz="2200" dirty="0">
                <a:latin typeface="Arial" panose="020B0604020202020204" pitchFamily="34" charset="0"/>
                <a:cs typeface="Arial" panose="020B0604020202020204" pitchFamily="34" charset="0"/>
              </a:rPr>
              <a:t>CA 19-9 </a:t>
            </a:r>
            <a:r>
              <a:rPr lang="vi-VN" sz="2200" dirty="0" err="1">
                <a:latin typeface="Arial" panose="020B0604020202020204" pitchFamily="34" charset="0"/>
                <a:cs typeface="Arial" panose="020B0604020202020204" pitchFamily="34" charset="0"/>
              </a:rPr>
              <a:t>trước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mổ</a:t>
            </a:r>
            <a:r>
              <a:rPr lang="vi-VN" sz="2200" dirty="0">
                <a:latin typeface="Arial" panose="020B0604020202020204" pitchFamily="34" charset="0"/>
                <a:cs typeface="Arial" panose="020B0604020202020204" pitchFamily="34" charset="0"/>
              </a:rPr>
              <a:t> tăng cao </a:t>
            </a:r>
            <a:r>
              <a:rPr lang="vi-VN" sz="2200" dirty="0" err="1">
                <a:latin typeface="Arial" panose="020B0604020202020204" pitchFamily="34" charset="0"/>
                <a:cs typeface="Arial" panose="020B0604020202020204" pitchFamily="34" charset="0"/>
              </a:rPr>
              <a:t>đáng</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kể</a:t>
            </a:r>
            <a:endParaRPr lang="vi-VN" sz="2200" dirty="0">
              <a:latin typeface="Arial" panose="020B0604020202020204" pitchFamily="34" charset="0"/>
              <a:cs typeface="Arial" panose="020B0604020202020204" pitchFamily="34" charset="0"/>
            </a:endParaRPr>
          </a:p>
          <a:p>
            <a:pPr lvl="1"/>
            <a:r>
              <a:rPr lang="vi-VN" sz="2200" dirty="0" err="1">
                <a:latin typeface="Arial" panose="020B0604020202020204" pitchFamily="34" charset="0"/>
                <a:cs typeface="Arial" panose="020B0604020202020204" pitchFamily="34" charset="0"/>
              </a:rPr>
              <a:t>Kích</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thước</a:t>
            </a:r>
            <a:r>
              <a:rPr lang="vi-VN" sz="2200" dirty="0">
                <a:latin typeface="Arial" panose="020B0604020202020204" pitchFamily="34" charset="0"/>
                <a:cs typeface="Arial" panose="020B0604020202020204" pitchFamily="34" charset="0"/>
              </a:rPr>
              <a:t> u nguyên </a:t>
            </a:r>
            <a:r>
              <a:rPr lang="vi-VN" sz="2200" dirty="0" err="1">
                <a:latin typeface="Arial" panose="020B0604020202020204" pitchFamily="34" charset="0"/>
                <a:cs typeface="Arial" panose="020B0604020202020204" pitchFamily="34" charset="0"/>
              </a:rPr>
              <a:t>phát</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lớn</a:t>
            </a:r>
            <a:endParaRPr lang="vi-VN" sz="2200" dirty="0">
              <a:latin typeface="Arial" panose="020B0604020202020204" pitchFamily="34" charset="0"/>
              <a:cs typeface="Arial" panose="020B0604020202020204" pitchFamily="34" charset="0"/>
            </a:endParaRPr>
          </a:p>
          <a:p>
            <a:endParaRPr lang="vi-VN" dirty="0">
              <a:latin typeface="Arial" panose="020B0604020202020204" pitchFamily="34" charset="0"/>
              <a:cs typeface="Arial" panose="020B0604020202020204" pitchFamily="34" charset="0"/>
            </a:endParaRPr>
          </a:p>
          <a:p>
            <a:pPr marL="0" indent="0">
              <a:buNone/>
            </a:pPr>
            <a:r>
              <a:rPr lang="vi-VN" sz="2600" dirty="0">
                <a:latin typeface="Arial" panose="020B0604020202020204" pitchFamily="34" charset="0"/>
                <a:cs typeface="Arial" panose="020B0604020202020204" pitchFamily="34" charset="0"/>
              </a:rPr>
              <a:t>PTC</a:t>
            </a:r>
            <a:r>
              <a:rPr lang="en-US" sz="2600"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g</a:t>
            </a:r>
            <a:r>
              <a:rPr lang="vi-VN" sz="2200" dirty="0" err="1">
                <a:latin typeface="Arial" panose="020B0604020202020204" pitchFamily="34" charset="0"/>
                <a:cs typeface="Arial" panose="020B0604020202020204" pitchFamily="34" charset="0"/>
              </a:rPr>
              <a:t>ần</a:t>
            </a:r>
            <a:r>
              <a:rPr lang="vi-VN" sz="2200" dirty="0">
                <a:latin typeface="Arial" panose="020B0604020202020204" pitchFamily="34" charset="0"/>
                <a:cs typeface="Arial" panose="020B0604020202020204" pitchFamily="34" charset="0"/>
              </a:rPr>
              <a:t> như không </a:t>
            </a:r>
            <a:r>
              <a:rPr lang="vi-VN" sz="2200" dirty="0" err="1">
                <a:latin typeface="Arial" panose="020B0604020202020204" pitchFamily="34" charset="0"/>
                <a:cs typeface="Arial" panose="020B0604020202020204" pitchFamily="34" charset="0"/>
              </a:rPr>
              <a:t>còn</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được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sử</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dụng</a:t>
            </a:r>
            <a:endParaRPr lang="vi-VN" sz="2200" dirty="0">
              <a:latin typeface="Arial" panose="020B0604020202020204" pitchFamily="34" charset="0"/>
              <a:cs typeface="Arial" panose="020B0604020202020204" pitchFamily="34" charset="0"/>
            </a:endParaRPr>
          </a:p>
          <a:p>
            <a:endParaRPr lang="en-US" dirty="0"/>
          </a:p>
        </p:txBody>
      </p:sp>
      <p:pic>
        <p:nvPicPr>
          <p:cNvPr id="4" name="Hình ảnh 3">
            <a:extLst>
              <a:ext uri="{FF2B5EF4-FFF2-40B4-BE49-F238E27FC236}">
                <a16:creationId xmlns:a16="http://schemas.microsoft.com/office/drawing/2014/main" id="{D9816430-29F5-62F8-5CA3-3D64DA4A62F4}"/>
              </a:ext>
            </a:extLst>
          </p:cNvPr>
          <p:cNvPicPr>
            <a:picLocks noChangeAspect="1"/>
          </p:cNvPicPr>
          <p:nvPr/>
        </p:nvPicPr>
        <p:blipFill>
          <a:blip r:embed="rId3"/>
          <a:stretch>
            <a:fillRect/>
          </a:stretch>
        </p:blipFill>
        <p:spPr>
          <a:xfrm>
            <a:off x="8187397" y="2089742"/>
            <a:ext cx="4004603" cy="1718853"/>
          </a:xfrm>
          <a:prstGeom prst="rect">
            <a:avLst/>
          </a:prstGeom>
        </p:spPr>
      </p:pic>
      <p:pic>
        <p:nvPicPr>
          <p:cNvPr id="5" name="Hình ảnh 4">
            <a:extLst>
              <a:ext uri="{FF2B5EF4-FFF2-40B4-BE49-F238E27FC236}">
                <a16:creationId xmlns:a16="http://schemas.microsoft.com/office/drawing/2014/main" id="{296A27DA-1C0E-6CCD-92E6-C778274B74B3}"/>
              </a:ext>
            </a:extLst>
          </p:cNvPr>
          <p:cNvPicPr>
            <a:picLocks noChangeAspect="1"/>
          </p:cNvPicPr>
          <p:nvPr/>
        </p:nvPicPr>
        <p:blipFill>
          <a:blip r:embed="rId4"/>
          <a:stretch>
            <a:fillRect/>
          </a:stretch>
        </p:blipFill>
        <p:spPr>
          <a:xfrm>
            <a:off x="8187397" y="3993336"/>
            <a:ext cx="1614088" cy="1854210"/>
          </a:xfrm>
          <a:prstGeom prst="rect">
            <a:avLst/>
          </a:prstGeom>
        </p:spPr>
      </p:pic>
      <p:pic>
        <p:nvPicPr>
          <p:cNvPr id="6" name="Hình ảnh 5">
            <a:extLst>
              <a:ext uri="{FF2B5EF4-FFF2-40B4-BE49-F238E27FC236}">
                <a16:creationId xmlns:a16="http://schemas.microsoft.com/office/drawing/2014/main" id="{121BE212-BA2F-8439-EE04-00D27FDDCA93}"/>
              </a:ext>
            </a:extLst>
          </p:cNvPr>
          <p:cNvPicPr>
            <a:picLocks noChangeAspect="1"/>
          </p:cNvPicPr>
          <p:nvPr/>
        </p:nvPicPr>
        <p:blipFill>
          <a:blip r:embed="rId5"/>
          <a:stretch>
            <a:fillRect/>
          </a:stretch>
        </p:blipFill>
        <p:spPr>
          <a:xfrm>
            <a:off x="9801485" y="3872271"/>
            <a:ext cx="2390515" cy="1975275"/>
          </a:xfrm>
          <a:prstGeom prst="rect">
            <a:avLst/>
          </a:prstGeom>
        </p:spPr>
      </p:pic>
      <p:sp>
        <p:nvSpPr>
          <p:cNvPr id="7" name="TextBox 1">
            <a:extLst>
              <a:ext uri="{FF2B5EF4-FFF2-40B4-BE49-F238E27FC236}">
                <a16:creationId xmlns:a16="http://schemas.microsoft.com/office/drawing/2014/main" id="{0AEC1537-7391-3967-3C41-588FBAC91104}"/>
              </a:ext>
            </a:extLst>
          </p:cNvPr>
          <p:cNvSpPr txBox="1"/>
          <p:nvPr/>
        </p:nvSpPr>
        <p:spPr>
          <a:xfrm>
            <a:off x="4234375" y="6569612"/>
            <a:ext cx="7957625" cy="553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404040"/>
                </a:solidFill>
                <a:effectLst/>
                <a:uLnTx/>
                <a:uFillTx/>
              </a:rPr>
              <a:t>Phan Minh </a:t>
            </a:r>
            <a:r>
              <a:rPr kumimoji="0" lang="vi-VN" sz="1200" b="0" i="1" u="none" strike="noStrike" kern="0" cap="none" spc="0" normalizeH="0" baseline="0" noProof="0" dirty="0" err="1">
                <a:ln>
                  <a:noFill/>
                </a:ln>
                <a:solidFill>
                  <a:srgbClr val="404040"/>
                </a:solidFill>
                <a:effectLst/>
                <a:uLnTx/>
                <a:uFillTx/>
              </a:rPr>
              <a:t>Trí</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Đỗ</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Đình</a:t>
            </a:r>
            <a:r>
              <a:rPr kumimoji="0" lang="vi-VN" sz="1200" b="0" i="1" u="none" strike="noStrike" kern="0" cap="none" spc="0" normalizeH="0" baseline="0" noProof="0" dirty="0">
                <a:ln>
                  <a:noFill/>
                </a:ln>
                <a:solidFill>
                  <a:srgbClr val="404040"/>
                </a:solidFill>
                <a:effectLst/>
                <a:uLnTx/>
                <a:uFillTx/>
              </a:rPr>
              <a:t> Công, (2021), </a:t>
            </a:r>
            <a:r>
              <a:rPr kumimoji="0" lang="vi-VN" sz="1200" b="0" i="1" u="none" strike="noStrike" kern="0" cap="none" spc="0" normalizeH="0" baseline="0" noProof="0" dirty="0" err="1">
                <a:ln>
                  <a:noFill/>
                </a:ln>
                <a:solidFill>
                  <a:srgbClr val="404040"/>
                </a:solidFill>
                <a:effectLst/>
                <a:uLnTx/>
                <a:uFillTx/>
              </a:rPr>
              <a:t>Bệnh</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ngoại</a:t>
            </a:r>
            <a:r>
              <a:rPr kumimoji="0" lang="vi-VN" sz="1200" b="0" i="1" u="none" strike="noStrike" kern="0" cap="none" spc="0" normalizeH="0" baseline="0" noProof="0" dirty="0">
                <a:ln>
                  <a:noFill/>
                </a:ln>
                <a:solidFill>
                  <a:srgbClr val="404040"/>
                </a:solidFill>
                <a:effectLst/>
                <a:uLnTx/>
                <a:uFillTx/>
              </a:rPr>
              <a:t> khoa tiêu </a:t>
            </a:r>
            <a:r>
              <a:rPr kumimoji="0" lang="vi-VN" sz="1200" b="0" i="1" u="none" strike="noStrike" kern="0" cap="none" spc="0" normalizeH="0" baseline="0" noProof="0" dirty="0" err="1">
                <a:ln>
                  <a:noFill/>
                </a:ln>
                <a:solidFill>
                  <a:srgbClr val="404040"/>
                </a:solidFill>
                <a:effectLst/>
                <a:uLnTx/>
                <a:uFillTx/>
              </a:rPr>
              <a:t>hoá</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Trường</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Đại</a:t>
            </a:r>
            <a:r>
              <a:rPr kumimoji="0" lang="vi-VN" sz="1200" b="0" i="1" u="none" strike="noStrike" kern="0" cap="none" spc="0" normalizeH="0" baseline="0" noProof="0" dirty="0">
                <a:ln>
                  <a:noFill/>
                </a:ln>
                <a:solidFill>
                  <a:srgbClr val="404040"/>
                </a:solidFill>
                <a:effectLst/>
                <a:uLnTx/>
                <a:uFillTx/>
              </a:rPr>
              <a:t> </a:t>
            </a:r>
            <a:r>
              <a:rPr kumimoji="0" lang="vi-VN" sz="1200" b="0" i="1" u="none" strike="noStrike" kern="0" cap="none" spc="0" normalizeH="0" baseline="0" noProof="0" dirty="0" err="1">
                <a:ln>
                  <a:noFill/>
                </a:ln>
                <a:solidFill>
                  <a:srgbClr val="404040"/>
                </a:solidFill>
                <a:effectLst/>
                <a:uLnTx/>
                <a:uFillTx/>
              </a:rPr>
              <a:t>học</a:t>
            </a:r>
            <a:r>
              <a:rPr kumimoji="0" lang="vi-VN" sz="1200" b="0" i="1" u="none" strike="noStrike" kern="0" cap="none" spc="0" normalizeH="0" baseline="0" noProof="0" dirty="0">
                <a:ln>
                  <a:noFill/>
                </a:ln>
                <a:solidFill>
                  <a:srgbClr val="404040"/>
                </a:solidFill>
                <a:effectLst/>
                <a:uLnTx/>
                <a:uFillTx/>
              </a:rPr>
              <a:t> Y </a:t>
            </a:r>
            <a:r>
              <a:rPr kumimoji="0" lang="vi-VN" sz="1200" b="0" i="1" u="none" strike="noStrike" kern="0" cap="none" spc="0" normalizeH="0" baseline="0" noProof="0" dirty="0" err="1">
                <a:ln>
                  <a:noFill/>
                </a:ln>
                <a:solidFill>
                  <a:srgbClr val="404040"/>
                </a:solidFill>
                <a:effectLst/>
                <a:uLnTx/>
                <a:uFillTx/>
              </a:rPr>
              <a:t>dược</a:t>
            </a:r>
            <a:r>
              <a:rPr kumimoji="0" lang="vi-VN" sz="1200" b="0" i="1" u="none" strike="noStrike" kern="0" cap="none" spc="0" normalizeH="0" baseline="0" noProof="0" dirty="0">
                <a:ln>
                  <a:noFill/>
                </a:ln>
                <a:solidFill>
                  <a:srgbClr val="404040"/>
                </a:solidFill>
                <a:effectLst/>
                <a:uLnTx/>
                <a:uFillTx/>
              </a:rPr>
              <a:t> TPHCM, </a:t>
            </a:r>
            <a:r>
              <a:rPr kumimoji="0" lang="vi-VN" sz="1200" b="0" i="1" u="none" strike="noStrike" kern="0" cap="none" spc="0" normalizeH="0" baseline="0" noProof="0" dirty="0" err="1">
                <a:ln>
                  <a:noFill/>
                </a:ln>
                <a:solidFill>
                  <a:srgbClr val="404040"/>
                </a:solidFill>
                <a:effectLst/>
                <a:uLnTx/>
                <a:uFillTx/>
              </a:rPr>
              <a:t>tr</a:t>
            </a:r>
            <a:r>
              <a:rPr kumimoji="0" lang="vi-VN" sz="1200" b="0" i="1" u="none" strike="noStrike" kern="0" cap="none" spc="0" normalizeH="0" baseline="0" noProof="0" dirty="0">
                <a:ln>
                  <a:noFill/>
                </a:ln>
                <a:solidFill>
                  <a:srgbClr val="404040"/>
                </a:solidFill>
                <a:effectLst/>
                <a:uLnTx/>
                <a:uFillTx/>
              </a:rPr>
              <a:t>. </a:t>
            </a:r>
            <a:r>
              <a:rPr kumimoji="0" lang="en-US" sz="1200" b="0" i="1" u="none" strike="noStrike" kern="0" cap="none" spc="0" normalizeH="0" baseline="0" noProof="0" dirty="0">
                <a:ln>
                  <a:noFill/>
                </a:ln>
                <a:solidFill>
                  <a:srgbClr val="404040"/>
                </a:solidFill>
                <a:effectLst/>
                <a:uLnTx/>
                <a:uFillTx/>
                <a:latin typeface="Gill Sans MT" panose="020B0502020104020203"/>
              </a:rPr>
              <a:t>321-330</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panose="020B0502020104020203"/>
            </a:endParaRPr>
          </a:p>
        </p:txBody>
      </p:sp>
      <p:sp>
        <p:nvSpPr>
          <p:cNvPr id="9"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3419758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E9D87A6C-86D4-212B-E758-A97229CD11ED}"/>
              </a:ext>
            </a:extLst>
          </p:cNvPr>
          <p:cNvSpPr>
            <a:spLocks noGrp="1"/>
          </p:cNvSpPr>
          <p:nvPr>
            <p:ph idx="1"/>
          </p:nvPr>
        </p:nvSpPr>
        <p:spPr>
          <a:xfrm>
            <a:off x="2589212" y="1702191"/>
            <a:ext cx="8915400" cy="4209031"/>
          </a:xfrm>
        </p:spPr>
        <p:txBody>
          <a:bodyPr/>
          <a:lstStyle/>
          <a:p>
            <a:pPr marL="0" indent="0">
              <a:buNone/>
            </a:pPr>
            <a:r>
              <a:rPr lang="en-US" sz="2800" b="1">
                <a:latin typeface="Arial" panose="020B0604020202020204" pitchFamily="34" charset="0"/>
                <a:cs typeface="Arial" panose="020B0604020202020204" pitchFamily="34" charset="0"/>
              </a:rPr>
              <a:t>2. CẬN LÂM SÀNG: </a:t>
            </a:r>
            <a:r>
              <a:rPr lang="en-US" sz="2800" b="1" dirty="0">
                <a:latin typeface="Arial" panose="020B0604020202020204" pitchFamily="34" charset="0"/>
                <a:cs typeface="Arial" panose="020B0604020202020204" pitchFamily="34" charset="0"/>
              </a:rPr>
              <a:t>SINH THIẾT U</a:t>
            </a:r>
          </a:p>
          <a:p>
            <a:r>
              <a:rPr lang="en-US" sz="2400" dirty="0">
                <a:latin typeface="Arial" panose="020B0604020202020204" pitchFamily="34" charset="0"/>
                <a:cs typeface="Arial" panose="020B0604020202020204" pitchFamily="34" charset="0"/>
              </a:rPr>
              <a:t>a. EUS – FNA</a:t>
            </a:r>
          </a:p>
          <a:p>
            <a:r>
              <a:rPr lang="en-US" sz="2400" dirty="0">
                <a:latin typeface="Arial" panose="020B0604020202020204" pitchFamily="34" charset="0"/>
                <a:cs typeface="Arial" panose="020B0604020202020204" pitchFamily="34" charset="0"/>
              </a:rPr>
              <a:t>b. ERCP</a:t>
            </a:r>
          </a:p>
          <a:p>
            <a:r>
              <a:rPr lang="en-US" sz="2400" dirty="0">
                <a:latin typeface="Arial" panose="020B0604020202020204" pitchFamily="34" charset="0"/>
                <a:cs typeface="Arial" panose="020B0604020202020204" pitchFamily="34" charset="0"/>
              </a:rPr>
              <a:t>c. </a:t>
            </a:r>
            <a:r>
              <a:rPr lang="en-US" sz="2400" dirty="0" err="1">
                <a:latin typeface="Arial" panose="020B0604020202020204" pitchFamily="34" charset="0"/>
                <a:cs typeface="Arial" panose="020B0604020202020204" pitchFamily="34" charset="0"/>
              </a:rPr>
              <a:t>Nội</a:t>
            </a:r>
            <a:r>
              <a:rPr lang="en-US" sz="2400" dirty="0">
                <a:latin typeface="Arial" panose="020B0604020202020204" pitchFamily="34" charset="0"/>
                <a:cs typeface="Arial" panose="020B0604020202020204" pitchFamily="34" charset="0"/>
              </a:rPr>
              <a:t> soi </a:t>
            </a:r>
            <a:r>
              <a:rPr lang="en-US" sz="2400" dirty="0" err="1">
                <a:latin typeface="Arial" panose="020B0604020202020204" pitchFamily="34" charset="0"/>
                <a:cs typeface="Arial" panose="020B0604020202020204" pitchFamily="34" charset="0"/>
              </a:rPr>
              <a:t>tá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tràng</a:t>
            </a:r>
            <a:r>
              <a:rPr lang="en-US" sz="2400" dirty="0">
                <a:latin typeface="Arial" panose="020B0604020202020204" pitchFamily="34" charset="0"/>
                <a:cs typeface="Arial" panose="020B0604020202020204" pitchFamily="34" charset="0"/>
              </a:rPr>
              <a:t> D2</a:t>
            </a:r>
          </a:p>
          <a:p>
            <a:r>
              <a:rPr lang="en-US" sz="2400" dirty="0">
                <a:latin typeface="Arial" panose="020B0604020202020204" pitchFamily="34" charset="0"/>
                <a:cs typeface="Arial" panose="020B0604020202020204" pitchFamily="34" charset="0"/>
              </a:rPr>
              <a:t>d. </a:t>
            </a:r>
            <a:r>
              <a:rPr lang="en-US" sz="2400" dirty="0" err="1">
                <a:latin typeface="Arial" panose="020B0604020202020204" pitchFamily="34" charset="0"/>
                <a:cs typeface="Arial" panose="020B0604020202020204" pitchFamily="34" charset="0"/>
              </a:rPr>
              <a:t>Nội</a:t>
            </a:r>
            <a:r>
              <a:rPr lang="en-US" sz="2400" dirty="0">
                <a:latin typeface="Arial" panose="020B0604020202020204" pitchFamily="34" charset="0"/>
                <a:cs typeface="Arial" panose="020B0604020202020204" pitchFamily="34" charset="0"/>
              </a:rPr>
              <a:t> soi ổ </a:t>
            </a:r>
            <a:r>
              <a:rPr lang="en-US" sz="2400" dirty="0" err="1">
                <a:latin typeface="Arial" panose="020B0604020202020204" pitchFamily="34" charset="0"/>
                <a:cs typeface="Arial" panose="020B0604020202020204" pitchFamily="34" charset="0"/>
              </a:rPr>
              <a:t>bụng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 Sinh </a:t>
            </a:r>
            <a:r>
              <a:rPr lang="en-US" sz="2400" dirty="0" err="1">
                <a:latin typeface="Arial" panose="020B0604020202020204" pitchFamily="34" charset="0"/>
                <a:cs typeface="Arial" panose="020B0604020202020204" pitchFamily="34" charset="0"/>
              </a:rPr>
              <a:t>thiết</a:t>
            </a:r>
            <a:r>
              <a:rPr lang="en-US" sz="2400" dirty="0">
                <a:latin typeface="Arial" panose="020B0604020202020204" pitchFamily="34" charset="0"/>
                <a:cs typeface="Arial" panose="020B0604020202020204" pitchFamily="34" charset="0"/>
              </a:rPr>
              <a:t> qua da</a:t>
            </a:r>
          </a:p>
          <a:p>
            <a:endParaRPr lang="en-US" dirty="0"/>
          </a:p>
        </p:txBody>
      </p:sp>
      <p:sp>
        <p:nvSpPr>
          <p:cNvPr id="4"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440768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173108" y="2661359"/>
            <a:ext cx="4709635" cy="1561017"/>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5400" b="1">
                <a:latin typeface="Arial" panose="020B0604020202020204" pitchFamily="34" charset="0"/>
                <a:cs typeface="Arial" panose="020B0604020202020204" pitchFamily="34" charset="0"/>
              </a:rPr>
              <a:t> </a:t>
            </a:r>
            <a:r>
              <a:rPr lang="en-US" sz="5400" b="1">
                <a:latin typeface="Arial" panose="020B0604020202020204" pitchFamily="34" charset="0"/>
                <a:cs typeface="Arial" panose="020B0604020202020204" pitchFamily="34" charset="0"/>
              </a:rPr>
              <a:t>I. Tổng quan</a:t>
            </a:r>
          </a:p>
        </p:txBody>
      </p:sp>
    </p:spTree>
    <p:extLst>
      <p:ext uri="{BB962C8B-B14F-4D97-AF65-F5344CB8AC3E}">
        <p14:creationId xmlns:p14="http://schemas.microsoft.com/office/powerpoint/2010/main" val="2934523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F0BDC8F0-B870-D3DE-BA6E-47130AEC4C53}"/>
              </a:ext>
            </a:extLst>
          </p:cNvPr>
          <p:cNvSpPr>
            <a:spLocks noGrp="1"/>
          </p:cNvSpPr>
          <p:nvPr>
            <p:ph idx="1"/>
          </p:nvPr>
        </p:nvSpPr>
        <p:spPr>
          <a:xfrm>
            <a:off x="2589211" y="1631851"/>
            <a:ext cx="5994349" cy="4450269"/>
          </a:xfrm>
        </p:spPr>
        <p:txBody>
          <a:bodyPr>
            <a:normAutofit lnSpcReduction="10000"/>
          </a:bodyPr>
          <a:lstStyle/>
          <a:p>
            <a:pPr marL="0" indent="0">
              <a:buNone/>
            </a:pPr>
            <a:r>
              <a:rPr lang="vi-VN" sz="2800" b="1">
                <a:latin typeface="Arial" panose="020B0604020202020204" pitchFamily="34" charset="0"/>
                <a:cs typeface="Arial" panose="020B0604020202020204" pitchFamily="34" charset="0"/>
              </a:rPr>
              <a:t>2.</a:t>
            </a:r>
            <a:r>
              <a:rPr lang="en-US" sz="2800" b="1">
                <a:latin typeface="Arial" panose="020B0604020202020204" pitchFamily="34" charset="0"/>
                <a:cs typeface="Arial" panose="020B0604020202020204" pitchFamily="34" charset="0"/>
              </a:rPr>
              <a:t> </a:t>
            </a:r>
            <a:r>
              <a:rPr lang="vi-VN" sz="2800" b="1">
                <a:latin typeface="Arial" panose="020B0604020202020204" pitchFamily="34" charset="0"/>
                <a:cs typeface="Arial" panose="020B0604020202020204" pitchFamily="34" charset="0"/>
              </a:rPr>
              <a:t>CẬN LÂM SÀNG: </a:t>
            </a:r>
            <a:r>
              <a:rPr lang="vi-VN" sz="2800" b="1" dirty="0">
                <a:latin typeface="Arial" panose="020B0604020202020204" pitchFamily="34" charset="0"/>
                <a:cs typeface="Arial" panose="020B0604020202020204" pitchFamily="34" charset="0"/>
              </a:rPr>
              <a:t>SINH THIẾT U</a:t>
            </a:r>
          </a:p>
          <a:p>
            <a:pPr marL="0" indent="0">
              <a:buNone/>
            </a:pPr>
            <a:r>
              <a:rPr lang="vi-VN" sz="2600" dirty="0">
                <a:latin typeface="Arial" panose="020B0604020202020204" pitchFamily="34" charset="0"/>
                <a:cs typeface="Arial" panose="020B0604020202020204" pitchFamily="34" charset="0"/>
              </a:rPr>
              <a:t>a. EUS – FNA</a:t>
            </a:r>
          </a:p>
          <a:p>
            <a:r>
              <a:rPr lang="vi-VN" sz="2400" dirty="0">
                <a:latin typeface="Arial" panose="020B0604020202020204" pitchFamily="34" charset="0"/>
                <a:cs typeface="Arial" panose="020B0604020202020204" pitchFamily="34" charset="0"/>
              </a:rPr>
              <a:t>FNA: </a:t>
            </a:r>
            <a:r>
              <a:rPr lang="vi-VN" sz="2400" dirty="0" err="1">
                <a:latin typeface="Arial" panose="020B0604020202020204" pitchFamily="34" charset="0"/>
                <a:cs typeface="Arial" panose="020B0604020202020204" pitchFamily="34" charset="0"/>
              </a:rPr>
              <a:t>chỉ</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làm</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được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tế</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bào</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học</a:t>
            </a:r>
            <a:r>
              <a:rPr lang="vi-VN" sz="2400" dirty="0">
                <a:latin typeface="Arial" panose="020B0604020202020204" pitchFamily="34" charset="0"/>
                <a:cs typeface="Arial" panose="020B0604020202020204" pitchFamily="34" charset="0"/>
              </a:rPr>
              <a:t>.</a:t>
            </a:r>
          </a:p>
          <a:p>
            <a:r>
              <a:rPr lang="vi-VN" sz="2400" dirty="0" err="1">
                <a:latin typeface="Arial" panose="020B0604020202020204" pitchFamily="34" charset="0"/>
                <a:cs typeface="Arial" panose="020B0604020202020204" pitchFamily="34" charset="0"/>
              </a:rPr>
              <a:t>Ít</a:t>
            </a:r>
            <a:r>
              <a:rPr lang="vi-VN" sz="2400" dirty="0">
                <a:latin typeface="Arial" panose="020B0604020202020204" pitchFamily="34" charset="0"/>
                <a:cs typeface="Arial" panose="020B0604020202020204" pitchFamily="34" charset="0"/>
              </a:rPr>
              <a:t> xâm </a:t>
            </a:r>
            <a:r>
              <a:rPr lang="vi-VN" sz="2400" dirty="0" err="1">
                <a:latin typeface="Arial" panose="020B0604020202020204" pitchFamily="34" charset="0"/>
                <a:cs typeface="Arial" panose="020B0604020202020204" pitchFamily="34" charset="0"/>
              </a:rPr>
              <a:t>lấn</a:t>
            </a:r>
            <a:r>
              <a:rPr lang="vi-VN" sz="2400" dirty="0">
                <a:latin typeface="Arial" panose="020B0604020202020204" pitchFamily="34" charset="0"/>
                <a:cs typeface="Arial" panose="020B0604020202020204" pitchFamily="34" charset="0"/>
              </a:rPr>
              <a:t> hơn ERCP</a:t>
            </a:r>
          </a:p>
          <a:p>
            <a:r>
              <a:rPr lang="vi-VN" sz="2400" dirty="0">
                <a:latin typeface="Arial" panose="020B0604020202020204" pitchFamily="34" charset="0"/>
                <a:cs typeface="Arial" panose="020B0604020202020204" pitchFamily="34" charset="0"/>
              </a:rPr>
              <a:t>Vai </a:t>
            </a:r>
            <a:r>
              <a:rPr lang="vi-VN" sz="2400" dirty="0" err="1">
                <a:latin typeface="Arial" panose="020B0604020202020204" pitchFamily="34" charset="0"/>
                <a:cs typeface="Arial" panose="020B0604020202020204" pitchFamily="34" charset="0"/>
              </a:rPr>
              <a:t>trò</a:t>
            </a:r>
            <a:r>
              <a:rPr lang="vi-VN" sz="2400" dirty="0">
                <a:latin typeface="Arial" panose="020B0604020202020204" pitchFamily="34" charset="0"/>
                <a:cs typeface="Arial" panose="020B0604020202020204" pitchFamily="34" charset="0"/>
              </a:rPr>
              <a:t> trong </a:t>
            </a:r>
            <a:r>
              <a:rPr lang="vi-VN" sz="2400" dirty="0" err="1">
                <a:latin typeface="Arial" panose="020B0604020202020204" pitchFamily="34" charset="0"/>
                <a:cs typeface="Arial" panose="020B0604020202020204" pitchFamily="34" charset="0"/>
              </a:rPr>
              <a:t>những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trường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hợp</a:t>
            </a:r>
            <a:r>
              <a:rPr lang="vi-VN" sz="2400" dirty="0">
                <a:latin typeface="Arial" panose="020B0604020202020204" pitchFamily="34" charset="0"/>
                <a:cs typeface="Arial" panose="020B0604020202020204" pitchFamily="34" charset="0"/>
              </a:rPr>
              <a:t> u </a:t>
            </a:r>
            <a:r>
              <a:rPr lang="vi-VN" sz="2400" dirty="0" err="1">
                <a:latin typeface="Arial" panose="020B0604020202020204" pitchFamily="34" charset="0"/>
                <a:cs typeface="Arial" panose="020B0604020202020204" pitchFamily="34" charset="0"/>
              </a:rPr>
              <a:t>tụy</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mà</a:t>
            </a:r>
            <a:r>
              <a:rPr lang="vi-VN" sz="2400" dirty="0">
                <a:latin typeface="Arial" panose="020B0604020202020204" pitchFamily="34" charset="0"/>
                <a:cs typeface="Arial" panose="020B0604020202020204" pitchFamily="34" charset="0"/>
              </a:rPr>
              <a:t> không </a:t>
            </a:r>
            <a:r>
              <a:rPr lang="vi-VN" sz="2400" dirty="0" err="1">
                <a:latin typeface="Arial" panose="020B0604020202020204" pitchFamily="34" charset="0"/>
                <a:cs typeface="Arial" panose="020B0604020202020204" pitchFamily="34" charset="0"/>
              </a:rPr>
              <a:t>có</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tắc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mật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cần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phải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có</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bằng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chứng</a:t>
            </a:r>
            <a:r>
              <a:rPr lang="vi-VN" sz="2400" dirty="0">
                <a:latin typeface="Arial" panose="020B0604020202020204" pitchFamily="34" charset="0"/>
                <a:cs typeface="Arial" panose="020B0604020202020204" pitchFamily="34" charset="0"/>
              </a:rPr>
              <a:t> GPB </a:t>
            </a:r>
            <a:r>
              <a:rPr lang="vi-VN" sz="2400" dirty="0" err="1">
                <a:latin typeface="Arial" panose="020B0604020202020204" pitchFamily="34" charset="0"/>
                <a:cs typeface="Arial" panose="020B0604020202020204" pitchFamily="34" charset="0"/>
              </a:rPr>
              <a:t>trước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mổ</a:t>
            </a:r>
            <a:r>
              <a:rPr lang="vi-VN" sz="2400" dirty="0">
                <a:latin typeface="Arial" panose="020B0604020202020204" pitchFamily="34" charset="0"/>
                <a:cs typeface="Arial" panose="020B0604020202020204" pitchFamily="34" charset="0"/>
              </a:rPr>
              <a:t>.</a:t>
            </a:r>
          </a:p>
          <a:p>
            <a:r>
              <a:rPr lang="vi-VN" sz="2400" dirty="0">
                <a:latin typeface="Arial" panose="020B0604020202020204" pitchFamily="34" charset="0"/>
                <a:cs typeface="Arial" panose="020B0604020202020204" pitchFamily="34" charset="0"/>
              </a:rPr>
              <a:t>Se: 80-95% (</a:t>
            </a:r>
            <a:r>
              <a:rPr lang="en-US" sz="2400" dirty="0">
                <a:latin typeface="Arial" panose="020B0604020202020204" pitchFamily="34" charset="0"/>
                <a:cs typeface="Arial" panose="020B0604020202020204" pitchFamily="34" charset="0"/>
              </a:rPr>
              <a:t>u</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tuỵ</a:t>
            </a:r>
            <a:r>
              <a:rPr lang="vi-VN" sz="2400" dirty="0">
                <a:latin typeface="Arial" panose="020B0604020202020204" pitchFamily="34" charset="0"/>
                <a:cs typeface="Arial" panose="020B0604020202020204" pitchFamily="34" charset="0"/>
              </a:rPr>
              <a:t>) =&gt; 98.3% (u </a:t>
            </a:r>
            <a:r>
              <a:rPr lang="vi-VN" sz="2400" dirty="0" err="1">
                <a:latin typeface="Arial" panose="020B0604020202020204" pitchFamily="34" charset="0"/>
                <a:cs typeface="Arial" panose="020B0604020202020204" pitchFamily="34" charset="0"/>
              </a:rPr>
              <a:t>tuỵ</a:t>
            </a:r>
            <a:r>
              <a:rPr lang="vi-VN" sz="2400" dirty="0">
                <a:latin typeface="Arial" panose="020B0604020202020204" pitchFamily="34" charset="0"/>
                <a:cs typeface="Arial" panose="020B0604020202020204" pitchFamily="34" charset="0"/>
              </a:rPr>
              <a:t> không </a:t>
            </a:r>
            <a:r>
              <a:rPr lang="vi-VN" sz="2400" dirty="0" err="1">
                <a:latin typeface="Arial" panose="020B0604020202020204" pitchFamily="34" charset="0"/>
                <a:cs typeface="Arial" panose="020B0604020202020204" pitchFamily="34" charset="0"/>
              </a:rPr>
              <a:t>tắc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mật</a:t>
            </a:r>
            <a:r>
              <a:rPr lang="vi-VN" sz="2400" dirty="0">
                <a:latin typeface="Arial" panose="020B0604020202020204" pitchFamily="34" charset="0"/>
                <a:cs typeface="Arial" panose="020B0604020202020204" pitchFamily="34" charset="0"/>
              </a:rPr>
              <a:t>) =&gt; 92.5% (TH </a:t>
            </a:r>
            <a:r>
              <a:rPr lang="vi-VN" sz="2400" dirty="0" err="1">
                <a:latin typeface="Arial" panose="020B0604020202020204" pitchFamily="34" charset="0"/>
                <a:cs typeface="Arial" panose="020B0604020202020204" pitchFamily="34" charset="0"/>
              </a:rPr>
              <a:t>kèm</a:t>
            </a:r>
            <a:r>
              <a:rPr lang="vi-VN" sz="2400" dirty="0">
                <a:latin typeface="Arial" panose="020B0604020202020204" pitchFamily="34" charset="0"/>
                <a:cs typeface="Arial" panose="020B0604020202020204" pitchFamily="34" charset="0"/>
              </a:rPr>
              <a:t> viêm </a:t>
            </a:r>
            <a:r>
              <a:rPr lang="vi-VN" sz="2400" dirty="0" err="1">
                <a:latin typeface="Arial" panose="020B0604020202020204" pitchFamily="34" charset="0"/>
                <a:cs typeface="Arial" panose="020B0604020202020204" pitchFamily="34" charset="0"/>
              </a:rPr>
              <a:t>tuỵ</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mạn</a:t>
            </a:r>
            <a:r>
              <a:rPr lang="en-US" sz="2400" dirty="0">
                <a:latin typeface="Arial" panose="020B0604020202020204" pitchFamily="34" charset="0"/>
                <a:cs typeface="Arial" panose="020B0604020202020204" pitchFamily="34" charset="0"/>
              </a:rPr>
              <a:t>)</a:t>
            </a:r>
            <a:endParaRPr lang="vi-VN" sz="2400" dirty="0">
              <a:latin typeface="Arial" panose="020B0604020202020204" pitchFamily="34" charset="0"/>
              <a:cs typeface="Arial" panose="020B0604020202020204" pitchFamily="34" charset="0"/>
            </a:endParaRPr>
          </a:p>
          <a:p>
            <a:pPr marL="0" indent="0">
              <a:buNone/>
            </a:pPr>
            <a:endParaRPr lang="en-US" dirty="0"/>
          </a:p>
        </p:txBody>
      </p:sp>
      <p:pic>
        <p:nvPicPr>
          <p:cNvPr id="4" name="Hình ảnh 3">
            <a:extLst>
              <a:ext uri="{FF2B5EF4-FFF2-40B4-BE49-F238E27FC236}">
                <a16:creationId xmlns:a16="http://schemas.microsoft.com/office/drawing/2014/main" id="{D675C67F-A27B-FB71-73BF-0E02F71CECB3}"/>
              </a:ext>
            </a:extLst>
          </p:cNvPr>
          <p:cNvPicPr>
            <a:picLocks noChangeAspect="1"/>
          </p:cNvPicPr>
          <p:nvPr/>
        </p:nvPicPr>
        <p:blipFill>
          <a:blip r:embed="rId2"/>
          <a:stretch>
            <a:fillRect/>
          </a:stretch>
        </p:blipFill>
        <p:spPr>
          <a:xfrm>
            <a:off x="8583560" y="2321879"/>
            <a:ext cx="3477221" cy="3338921"/>
          </a:xfrm>
          <a:prstGeom prst="rect">
            <a:avLst/>
          </a:prstGeom>
        </p:spPr>
      </p:pic>
      <p:sp>
        <p:nvSpPr>
          <p:cNvPr id="5" name="TextBox 1">
            <a:extLst>
              <a:ext uri="{FF2B5EF4-FFF2-40B4-BE49-F238E27FC236}">
                <a16:creationId xmlns:a16="http://schemas.microsoft.com/office/drawing/2014/main" id="{831CB84F-C96B-E939-1961-1D5C910EACAE}"/>
              </a:ext>
            </a:extLst>
          </p:cNvPr>
          <p:cNvSpPr txBox="1"/>
          <p:nvPr/>
        </p:nvSpPr>
        <p:spPr>
          <a:xfrm>
            <a:off x="2883877" y="6163293"/>
            <a:ext cx="9176904" cy="830997"/>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M. </a:t>
            </a:r>
            <a:r>
              <a:rPr kumimoji="0" lang="en-US"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Ducreux</a:t>
            </a:r>
            <a:r>
              <a:rPr kumimoji="0" lang="en-US"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và</a:t>
            </a:r>
            <a:r>
              <a:rPr kumimoji="0" lang="en-US"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các</a:t>
            </a:r>
            <a:r>
              <a:rPr kumimoji="0" lang="en-US"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cộng</a:t>
            </a:r>
            <a:r>
              <a:rPr kumimoji="0" lang="en-US"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sự</a:t>
            </a:r>
            <a:r>
              <a:rPr kumimoji="0" lang="en-US"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(2015), "Cancer of the pancreas: ESMO Clinical Practice Guidelines for diagnosis, treatment and follow-up†", Annals of Oncology. 26, tr. v56-v68</a:t>
            </a:r>
          </a:p>
          <a:p>
            <a:pPr marL="0" marR="0" lvl="0" indent="0" defTabSz="457200" eaLnBrk="1" fontAlgn="auto" latinLnBrk="0" hangingPunct="1">
              <a:lnSpc>
                <a:spcPct val="100000"/>
              </a:lnSpc>
              <a:spcBef>
                <a:spcPts val="0"/>
              </a:spcBef>
              <a:spcAft>
                <a:spcPts val="0"/>
              </a:spcAft>
              <a:buClrTx/>
              <a:buSzTx/>
              <a:buFontTx/>
              <a:buNone/>
              <a:tabLst/>
              <a:defRPr/>
            </a:pP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Phan Minh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Trí</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Đỗ</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Đình</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Công, (2021),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Bệnh</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học</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ngoại</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khoa tiêu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hoá</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Trường</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Đại</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học</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Y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dược</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TPHCM, </a:t>
            </a:r>
            <a:r>
              <a:rPr kumimoji="0" lang="vi-VN"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tr</a:t>
            </a:r>
            <a:r>
              <a:rPr kumimoji="0" lang="vi-VN"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321-330</a:t>
            </a:r>
            <a:endParaRPr kumimoji="0" lang="en-US"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vi-VN" sz="1200" b="0" i="1" u="none" strike="noStrike" kern="0" cap="none" spc="0" normalizeH="0" baseline="0" noProof="0" dirty="0">
              <a:ln>
                <a:noFill/>
              </a:ln>
              <a:solidFill>
                <a:srgbClr val="000000"/>
              </a:solidFill>
              <a:effectLst/>
              <a:uLnTx/>
              <a:uFillTx/>
            </a:endParaRPr>
          </a:p>
        </p:txBody>
      </p:sp>
      <p:sp>
        <p:nvSpPr>
          <p:cNvPr id="6"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2798590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30F803D2-A9AE-DA2D-C098-4ED601465695}"/>
              </a:ext>
            </a:extLst>
          </p:cNvPr>
          <p:cNvSpPr>
            <a:spLocks noGrp="1"/>
          </p:cNvSpPr>
          <p:nvPr>
            <p:ph idx="1"/>
          </p:nvPr>
        </p:nvSpPr>
        <p:spPr>
          <a:xfrm>
            <a:off x="2589212" y="1575583"/>
            <a:ext cx="8915400" cy="4335640"/>
          </a:xfrm>
        </p:spPr>
        <p:txBody>
          <a:bodyPr>
            <a:normAutofit fontScale="85000" lnSpcReduction="20000"/>
          </a:bodyPr>
          <a:lstStyle/>
          <a:p>
            <a:pPr marL="0" indent="0">
              <a:buNone/>
            </a:pPr>
            <a:r>
              <a:rPr lang="vi-VN" sz="3300" b="1">
                <a:latin typeface="Arial" panose="020B0604020202020204" pitchFamily="34" charset="0"/>
                <a:cs typeface="Arial" panose="020B0604020202020204" pitchFamily="34" charset="0"/>
              </a:rPr>
              <a:t>2.</a:t>
            </a:r>
            <a:r>
              <a:rPr lang="en-US" sz="3300" b="1">
                <a:latin typeface="Arial" panose="020B0604020202020204" pitchFamily="34" charset="0"/>
                <a:cs typeface="Arial" panose="020B0604020202020204" pitchFamily="34" charset="0"/>
              </a:rPr>
              <a:t> </a:t>
            </a:r>
            <a:r>
              <a:rPr lang="vi-VN" sz="3300" b="1">
                <a:latin typeface="Arial" panose="020B0604020202020204" pitchFamily="34" charset="0"/>
                <a:cs typeface="Arial" panose="020B0604020202020204" pitchFamily="34" charset="0"/>
              </a:rPr>
              <a:t>CẬN LÂM SÀNG: </a:t>
            </a:r>
            <a:r>
              <a:rPr lang="vi-VN" sz="3300" b="1" dirty="0">
                <a:latin typeface="Arial" panose="020B0604020202020204" pitchFamily="34" charset="0"/>
                <a:cs typeface="Arial" panose="020B0604020202020204" pitchFamily="34" charset="0"/>
              </a:rPr>
              <a:t>SINH THIẾT U</a:t>
            </a:r>
          </a:p>
          <a:p>
            <a:pPr marL="0" indent="0">
              <a:buNone/>
            </a:pPr>
            <a:r>
              <a:rPr lang="vi-VN" sz="3100" dirty="0" err="1">
                <a:latin typeface="Arial" panose="020B0604020202020204" pitchFamily="34" charset="0"/>
                <a:cs typeface="Arial" panose="020B0604020202020204" pitchFamily="34" charset="0"/>
              </a:rPr>
              <a:t>b.ERCP</a:t>
            </a:r>
            <a:endParaRPr lang="vi-VN" sz="3100" dirty="0">
              <a:latin typeface="Arial" panose="020B0604020202020204" pitchFamily="34" charset="0"/>
              <a:cs typeface="Arial" panose="020B0604020202020204" pitchFamily="34" charset="0"/>
            </a:endParaRPr>
          </a:p>
          <a:p>
            <a:r>
              <a:rPr lang="vi-VN" sz="2400" dirty="0">
                <a:latin typeface="Arial" panose="020B0604020202020204" pitchFamily="34" charset="0"/>
                <a:cs typeface="Arial" panose="020B0604020202020204" pitchFamily="34" charset="0"/>
              </a:rPr>
              <a:t>Ưu </a:t>
            </a:r>
            <a:r>
              <a:rPr lang="vi-VN" sz="2400" dirty="0" err="1">
                <a:latin typeface="Arial" panose="020B0604020202020204" pitchFamily="34" charset="0"/>
                <a:cs typeface="Arial" panose="020B0604020202020204" pitchFamily="34" charset="0"/>
              </a:rPr>
              <a:t>điểm</a:t>
            </a:r>
            <a:endParaRPr lang="vi-VN" sz="2400" dirty="0">
              <a:latin typeface="Arial" panose="020B0604020202020204" pitchFamily="34" charset="0"/>
              <a:cs typeface="Arial" panose="020B0604020202020204" pitchFamily="34" charset="0"/>
            </a:endParaRPr>
          </a:p>
          <a:p>
            <a:pPr lvl="1"/>
            <a:r>
              <a:rPr lang="vi-VN" sz="2400" dirty="0">
                <a:latin typeface="Arial" panose="020B0604020202020204" pitchFamily="34" charset="0"/>
                <a:cs typeface="Arial" panose="020B0604020202020204" pitchFamily="34" charset="0"/>
              </a:rPr>
              <a:t>Sinh </a:t>
            </a:r>
            <a:r>
              <a:rPr lang="vi-VN" sz="2400" dirty="0" err="1">
                <a:latin typeface="Arial" panose="020B0604020202020204" pitchFamily="34" charset="0"/>
                <a:cs typeface="Arial" panose="020B0604020202020204" pitchFamily="34" charset="0"/>
              </a:rPr>
              <a:t>thiết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làm</a:t>
            </a:r>
            <a:r>
              <a:rPr lang="vi-VN" sz="2400" dirty="0">
                <a:latin typeface="Arial" panose="020B0604020202020204" pitchFamily="34" charset="0"/>
                <a:cs typeface="Arial" panose="020B0604020202020204" pitchFamily="34" charset="0"/>
              </a:rPr>
              <a:t> GPB</a:t>
            </a:r>
          </a:p>
          <a:p>
            <a:pPr lvl="1"/>
            <a:r>
              <a:rPr lang="vi-VN" sz="2400" dirty="0">
                <a:latin typeface="Arial" panose="020B0604020202020204" pitchFamily="34" charset="0"/>
                <a:cs typeface="Arial" panose="020B0604020202020204" pitchFamily="34" charset="0"/>
              </a:rPr>
              <a:t>Xâm </a:t>
            </a:r>
            <a:r>
              <a:rPr lang="vi-VN" sz="2400" dirty="0" err="1">
                <a:latin typeface="Arial" panose="020B0604020202020204" pitchFamily="34" charset="0"/>
                <a:cs typeface="Arial" panose="020B0604020202020204" pitchFamily="34" charset="0"/>
              </a:rPr>
              <a:t>lấn</a:t>
            </a:r>
            <a:r>
              <a:rPr lang="vi-VN" sz="2400" dirty="0">
                <a:latin typeface="Arial" panose="020B0604020202020204" pitchFamily="34" charset="0"/>
                <a:cs typeface="Arial" panose="020B0604020202020204" pitchFamily="34" charset="0"/>
              </a:rPr>
              <a:t> hơn EUS – FNA</a:t>
            </a:r>
          </a:p>
          <a:p>
            <a:pPr lvl="1"/>
            <a:r>
              <a:rPr lang="vi-VN" sz="2400" dirty="0">
                <a:latin typeface="Arial" panose="020B0604020202020204" pitchFamily="34" charset="0"/>
                <a:cs typeface="Arial" panose="020B0604020202020204" pitchFamily="34" charset="0"/>
              </a:rPr>
              <a:t>Ưu tiên </a:t>
            </a:r>
            <a:r>
              <a:rPr lang="vi-VN" sz="2400" dirty="0" err="1">
                <a:latin typeface="Arial" panose="020B0604020202020204" pitchFamily="34" charset="0"/>
                <a:cs typeface="Arial" panose="020B0604020202020204" pitchFamily="34" charset="0"/>
              </a:rPr>
              <a:t>sử</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dụng</a:t>
            </a:r>
            <a:r>
              <a:rPr lang="vi-VN" sz="2400" dirty="0">
                <a:latin typeface="Arial" panose="020B0604020202020204" pitchFamily="34" charset="0"/>
                <a:cs typeface="Arial" panose="020B0604020202020204" pitchFamily="34" charset="0"/>
              </a:rPr>
              <a:t> khi </a:t>
            </a:r>
            <a:r>
              <a:rPr lang="vi-VN" sz="2400" dirty="0" err="1">
                <a:latin typeface="Arial" panose="020B0604020202020204" pitchFamily="34" charset="0"/>
                <a:cs typeface="Arial" panose="020B0604020202020204" pitchFamily="34" charset="0"/>
              </a:rPr>
              <a:t>có</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tắc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mật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kèm</a:t>
            </a:r>
            <a:r>
              <a:rPr lang="vi-VN" sz="2400" dirty="0">
                <a:latin typeface="Arial" panose="020B0604020202020204" pitchFamily="34" charset="0"/>
                <a:cs typeface="Arial" panose="020B0604020202020204" pitchFamily="34" charset="0"/>
              </a:rPr>
              <a:t> theo</a:t>
            </a:r>
          </a:p>
          <a:p>
            <a:r>
              <a:rPr lang="vi-VN" sz="2400" dirty="0" err="1">
                <a:latin typeface="Arial" panose="020B0604020202020204" pitchFamily="34" charset="0"/>
                <a:cs typeface="Arial" panose="020B0604020202020204" pitchFamily="34" charset="0"/>
              </a:rPr>
              <a:t>Chống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chỉ</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định</a:t>
            </a:r>
            <a:endParaRPr lang="vi-VN" sz="2400" dirty="0">
              <a:latin typeface="Arial" panose="020B0604020202020204" pitchFamily="34" charset="0"/>
              <a:cs typeface="Arial" panose="020B0604020202020204" pitchFamily="34" charset="0"/>
            </a:endParaRPr>
          </a:p>
          <a:p>
            <a:pPr lvl="1"/>
            <a:r>
              <a:rPr lang="vi-VN" sz="2400" dirty="0">
                <a:latin typeface="Arial" panose="020B0604020202020204" pitchFamily="34" charset="0"/>
                <a:cs typeface="Arial" panose="020B0604020202020204" pitchFamily="34" charset="0"/>
              </a:rPr>
              <a:t>BN </a:t>
            </a:r>
            <a:r>
              <a:rPr lang="vi-VN" sz="2400" dirty="0" err="1">
                <a:latin typeface="Arial" panose="020B0604020202020204" pitchFamily="34" charset="0"/>
                <a:cs typeface="Arial" panose="020B0604020202020204" pitchFamily="34" charset="0"/>
              </a:rPr>
              <a:t>đã</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cắt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dạ</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dày</a:t>
            </a:r>
            <a:endParaRPr lang="vi-VN" sz="2400" dirty="0">
              <a:latin typeface="Arial" panose="020B0604020202020204" pitchFamily="34" charset="0"/>
              <a:cs typeface="Arial" panose="020B0604020202020204" pitchFamily="34" charset="0"/>
            </a:endParaRPr>
          </a:p>
          <a:p>
            <a:pPr lvl="1"/>
            <a:r>
              <a:rPr lang="vi-VN" sz="2400" dirty="0">
                <a:latin typeface="Arial" panose="020B0604020202020204" pitchFamily="34" charset="0"/>
                <a:cs typeface="Arial" panose="020B0604020202020204" pitchFamily="34" charset="0"/>
              </a:rPr>
              <a:t>BN </a:t>
            </a:r>
            <a:r>
              <a:rPr lang="vi-VN" sz="2400" dirty="0" err="1">
                <a:latin typeface="Arial" panose="020B0604020202020204" pitchFamily="34" charset="0"/>
                <a:cs typeface="Arial" panose="020B0604020202020204" pitchFamily="34" charset="0"/>
              </a:rPr>
              <a:t>có</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túi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thừa</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tá</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tràng</a:t>
            </a:r>
            <a:endParaRPr lang="vi-VN" sz="2400" dirty="0">
              <a:latin typeface="Arial" panose="020B0604020202020204" pitchFamily="34" charset="0"/>
              <a:cs typeface="Arial" panose="020B0604020202020204" pitchFamily="34" charset="0"/>
            </a:endParaRPr>
          </a:p>
          <a:p>
            <a:pPr lvl="1"/>
            <a:r>
              <a:rPr lang="vi-VN" sz="2400" dirty="0" err="1">
                <a:latin typeface="Arial" panose="020B0604020202020204" pitchFamily="34" charset="0"/>
                <a:cs typeface="Arial" panose="020B0604020202020204" pitchFamily="34" charset="0"/>
              </a:rPr>
              <a:t>Hẹp</a:t>
            </a:r>
            <a:r>
              <a:rPr lang="vi-VN" sz="2400" dirty="0">
                <a:latin typeface="Arial" panose="020B0604020202020204" pitchFamily="34" charset="0"/>
                <a:cs typeface="Arial" panose="020B0604020202020204" pitchFamily="34" charset="0"/>
              </a:rPr>
              <a:t> môn </a:t>
            </a:r>
            <a:r>
              <a:rPr lang="vi-VN" sz="2400" dirty="0" err="1">
                <a:latin typeface="Arial" panose="020B0604020202020204" pitchFamily="34" charset="0"/>
                <a:cs typeface="Arial" panose="020B0604020202020204" pitchFamily="34" charset="0"/>
              </a:rPr>
              <a:t>vị</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loét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tá</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tràng</a:t>
            </a:r>
            <a:r>
              <a:rPr lang="vi-VN" sz="2400" dirty="0">
                <a:latin typeface="Arial" panose="020B0604020202020204" pitchFamily="34" charset="0"/>
                <a:cs typeface="Arial" panose="020B0604020202020204" pitchFamily="34" charset="0"/>
              </a:rPr>
              <a:t> xơ chai</a:t>
            </a:r>
          </a:p>
          <a:p>
            <a:pPr lvl="1"/>
            <a:r>
              <a:rPr lang="vi-VN" sz="2400" dirty="0" err="1">
                <a:latin typeface="Arial" panose="020B0604020202020204" pitchFamily="34" charset="0"/>
                <a:cs typeface="Arial" panose="020B0604020202020204" pitchFamily="34" charset="0"/>
              </a:rPr>
              <a:t>Tắc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mật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hoàn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toàn</a:t>
            </a:r>
            <a:endParaRPr lang="vi-VN" sz="2400" dirty="0">
              <a:latin typeface="Arial" panose="020B0604020202020204" pitchFamily="34" charset="0"/>
              <a:cs typeface="Arial" panose="020B0604020202020204" pitchFamily="34" charset="0"/>
            </a:endParaRPr>
          </a:p>
          <a:p>
            <a:endParaRPr lang="en-US" dirty="0"/>
          </a:p>
        </p:txBody>
      </p:sp>
      <p:pic>
        <p:nvPicPr>
          <p:cNvPr id="4" name="Hình ảnh 3">
            <a:extLst>
              <a:ext uri="{FF2B5EF4-FFF2-40B4-BE49-F238E27FC236}">
                <a16:creationId xmlns:a16="http://schemas.microsoft.com/office/drawing/2014/main" id="{9D3651EA-060D-3792-37CC-6A6CBD8F1756}"/>
              </a:ext>
            </a:extLst>
          </p:cNvPr>
          <p:cNvPicPr>
            <a:picLocks noChangeAspect="1"/>
          </p:cNvPicPr>
          <p:nvPr/>
        </p:nvPicPr>
        <p:blipFill>
          <a:blip r:embed="rId2"/>
          <a:stretch>
            <a:fillRect/>
          </a:stretch>
        </p:blipFill>
        <p:spPr>
          <a:xfrm>
            <a:off x="8042030" y="2419643"/>
            <a:ext cx="4149970" cy="3491579"/>
          </a:xfrm>
          <a:prstGeom prst="rect">
            <a:avLst/>
          </a:prstGeom>
        </p:spPr>
      </p:pic>
      <p:sp>
        <p:nvSpPr>
          <p:cNvPr id="5"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4192923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7BEB5986-D941-5BA0-2FC5-92F42D3C7E52}"/>
              </a:ext>
            </a:extLst>
          </p:cNvPr>
          <p:cNvSpPr>
            <a:spLocks noGrp="1"/>
          </p:cNvSpPr>
          <p:nvPr>
            <p:ph idx="1"/>
          </p:nvPr>
        </p:nvSpPr>
        <p:spPr>
          <a:xfrm>
            <a:off x="2589212" y="1617785"/>
            <a:ext cx="8915400" cy="4293437"/>
          </a:xfrm>
        </p:spPr>
        <p:txBody>
          <a:bodyPr/>
          <a:lstStyle/>
          <a:p>
            <a:pPr marL="0" indent="0">
              <a:buNone/>
            </a:pPr>
            <a:r>
              <a:rPr lang="en-US" sz="2800" b="1">
                <a:latin typeface="Arial" panose="020B0604020202020204" pitchFamily="34" charset="0"/>
                <a:cs typeface="Arial" panose="020B0604020202020204" pitchFamily="34" charset="0"/>
              </a:rPr>
              <a:t>2. CẬN LÂM SÀNG: SINH THIẾT U</a:t>
            </a:r>
          </a:p>
          <a:p>
            <a:pPr marL="0" indent="0">
              <a:buNone/>
            </a:pPr>
            <a:r>
              <a:rPr lang="en-US" sz="2600">
                <a:latin typeface="Arial" panose="020B0604020202020204" pitchFamily="34" charset="0"/>
                <a:cs typeface="Arial" panose="020B0604020202020204" pitchFamily="34" charset="0"/>
              </a:rPr>
              <a:t>c. NỘI SOI TÁ TRÀNG D2</a:t>
            </a:r>
          </a:p>
          <a:p>
            <a:r>
              <a:rPr lang="en-US" sz="2400">
                <a:latin typeface="Arial" panose="020B0604020202020204" pitchFamily="34" charset="0"/>
                <a:cs typeface="Arial" panose="020B0604020202020204" pitchFamily="34" charset="0"/>
              </a:rPr>
              <a:t>Thường </a:t>
            </a:r>
            <a:r>
              <a:rPr lang="en-US" sz="2400" dirty="0" err="1">
                <a:latin typeface="Arial" panose="020B0604020202020204" pitchFamily="34" charset="0"/>
                <a:cs typeface="Arial" panose="020B0604020202020204" pitchFamily="34" charset="0"/>
              </a:rPr>
              <a:t>chỉ</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u </a:t>
            </a:r>
            <a:r>
              <a:rPr lang="en-US" sz="2400" dirty="0" err="1">
                <a:latin typeface="Arial" panose="020B0604020202020204" pitchFamily="34" charset="0"/>
                <a:cs typeface="Arial" panose="020B0604020202020204" pitchFamily="34" charset="0"/>
              </a:rPr>
              <a:t>tá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tràng</a:t>
            </a:r>
            <a:r>
              <a:rPr lang="en-US" sz="2400" dirty="0">
                <a:latin typeface="Arial" panose="020B0604020202020204" pitchFamily="34" charset="0"/>
                <a:cs typeface="Arial" panose="020B0604020202020204" pitchFamily="34" charset="0"/>
              </a:rPr>
              <a:t>/u </a:t>
            </a:r>
            <a:r>
              <a:rPr lang="en-US" sz="2400" dirty="0" err="1">
                <a:latin typeface="Arial" panose="020B0604020202020204" pitchFamily="34" charset="0"/>
                <a:cs typeface="Arial" panose="020B0604020202020204" pitchFamily="34" charset="0"/>
              </a:rPr>
              <a:t>bóng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Vater</a:t>
            </a:r>
            <a:r>
              <a:rPr lang="en-US" sz="2400" dirty="0">
                <a:latin typeface="Arial" panose="020B0604020202020204" pitchFamily="34" charset="0"/>
                <a:cs typeface="Arial" panose="020B0604020202020204" pitchFamily="34" charset="0"/>
              </a:rPr>
              <a:t> =&gt; </a:t>
            </a:r>
            <a:r>
              <a:rPr lang="en-US" sz="2400" dirty="0" err="1">
                <a:latin typeface="Arial" panose="020B0604020202020204" pitchFamily="34" charset="0"/>
                <a:cs typeface="Arial" panose="020B0604020202020204" pitchFamily="34" charset="0"/>
              </a:rPr>
              <a:t>sinh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luôn</a:t>
            </a:r>
            <a:r>
              <a:rPr lang="en-US" sz="2400" dirty="0">
                <a:latin typeface="Arial" panose="020B0604020202020204" pitchFamily="34" charset="0"/>
                <a:cs typeface="Arial" panose="020B0604020202020204" pitchFamily="34" charset="0"/>
              </a:rPr>
              <a:t> </a:t>
            </a:r>
          </a:p>
          <a:p>
            <a:endParaRPr lang="en-US" dirty="0"/>
          </a:p>
        </p:txBody>
      </p:sp>
      <p:pic>
        <p:nvPicPr>
          <p:cNvPr id="4" name="Hình ảnh 3">
            <a:extLst>
              <a:ext uri="{FF2B5EF4-FFF2-40B4-BE49-F238E27FC236}">
                <a16:creationId xmlns:a16="http://schemas.microsoft.com/office/drawing/2014/main" id="{2964F142-005D-1065-18B2-ED8BDC993A8C}"/>
              </a:ext>
            </a:extLst>
          </p:cNvPr>
          <p:cNvPicPr>
            <a:picLocks noChangeAspect="1"/>
          </p:cNvPicPr>
          <p:nvPr/>
        </p:nvPicPr>
        <p:blipFill>
          <a:blip r:embed="rId2"/>
          <a:stretch>
            <a:fillRect/>
          </a:stretch>
        </p:blipFill>
        <p:spPr>
          <a:xfrm>
            <a:off x="3218211" y="3566360"/>
            <a:ext cx="3898976" cy="3115794"/>
          </a:xfrm>
          <a:prstGeom prst="rect">
            <a:avLst/>
          </a:prstGeom>
        </p:spPr>
      </p:pic>
      <p:pic>
        <p:nvPicPr>
          <p:cNvPr id="5" name="Hình ảnh 4">
            <a:extLst>
              <a:ext uri="{FF2B5EF4-FFF2-40B4-BE49-F238E27FC236}">
                <a16:creationId xmlns:a16="http://schemas.microsoft.com/office/drawing/2014/main" id="{68BD26EC-57A5-414E-2377-E3728C7FFEDE}"/>
              </a:ext>
            </a:extLst>
          </p:cNvPr>
          <p:cNvPicPr>
            <a:picLocks noChangeAspect="1"/>
          </p:cNvPicPr>
          <p:nvPr/>
        </p:nvPicPr>
        <p:blipFill>
          <a:blip r:embed="rId3"/>
          <a:stretch>
            <a:fillRect/>
          </a:stretch>
        </p:blipFill>
        <p:spPr>
          <a:xfrm>
            <a:off x="7256369" y="3566360"/>
            <a:ext cx="2054530" cy="2286198"/>
          </a:xfrm>
          <a:prstGeom prst="rect">
            <a:avLst/>
          </a:prstGeom>
        </p:spPr>
      </p:pic>
      <p:pic>
        <p:nvPicPr>
          <p:cNvPr id="6" name="Hình ảnh 5">
            <a:extLst>
              <a:ext uri="{FF2B5EF4-FFF2-40B4-BE49-F238E27FC236}">
                <a16:creationId xmlns:a16="http://schemas.microsoft.com/office/drawing/2014/main" id="{1F3EF277-FD31-60B4-CC5A-D329811F6552}"/>
              </a:ext>
            </a:extLst>
          </p:cNvPr>
          <p:cNvPicPr>
            <a:picLocks noChangeAspect="1"/>
          </p:cNvPicPr>
          <p:nvPr/>
        </p:nvPicPr>
        <p:blipFill>
          <a:blip r:embed="rId4"/>
          <a:stretch>
            <a:fillRect/>
          </a:stretch>
        </p:blipFill>
        <p:spPr>
          <a:xfrm>
            <a:off x="9450081" y="3502955"/>
            <a:ext cx="2383743" cy="2286198"/>
          </a:xfrm>
          <a:prstGeom prst="rect">
            <a:avLst/>
          </a:prstGeom>
        </p:spPr>
      </p:pic>
      <p:sp>
        <p:nvSpPr>
          <p:cNvPr id="8"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3888123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20A8CB08-C746-0EDD-678A-B6856279DA80}"/>
              </a:ext>
            </a:extLst>
          </p:cNvPr>
          <p:cNvSpPr>
            <a:spLocks noGrp="1"/>
          </p:cNvSpPr>
          <p:nvPr>
            <p:ph idx="1"/>
          </p:nvPr>
        </p:nvSpPr>
        <p:spPr>
          <a:xfrm>
            <a:off x="2589212" y="1631852"/>
            <a:ext cx="5935810" cy="4279370"/>
          </a:xfrm>
        </p:spPr>
        <p:txBody>
          <a:bodyPr>
            <a:normAutofit/>
          </a:bodyPr>
          <a:lstStyle/>
          <a:p>
            <a:pPr marL="0" indent="0" algn="just">
              <a:buNone/>
            </a:pPr>
            <a:r>
              <a:rPr lang="vi-VN" sz="2800" b="1">
                <a:latin typeface="Arial" panose="020B0604020202020204" pitchFamily="34" charset="0"/>
                <a:cs typeface="Arial" panose="020B0604020202020204" pitchFamily="34" charset="0"/>
              </a:rPr>
              <a:t>2.</a:t>
            </a:r>
            <a:r>
              <a:rPr lang="en-US" sz="2800" b="1">
                <a:latin typeface="Arial" panose="020B0604020202020204" pitchFamily="34" charset="0"/>
                <a:cs typeface="Arial" panose="020B0604020202020204" pitchFamily="34" charset="0"/>
              </a:rPr>
              <a:t> </a:t>
            </a:r>
            <a:r>
              <a:rPr lang="vi-VN" sz="2800" b="1">
                <a:latin typeface="Arial" panose="020B0604020202020204" pitchFamily="34" charset="0"/>
                <a:cs typeface="Arial" panose="020B0604020202020204" pitchFamily="34" charset="0"/>
              </a:rPr>
              <a:t>CẬN LÂM SÀNG: </a:t>
            </a:r>
            <a:r>
              <a:rPr lang="vi-VN" sz="2800" b="1" dirty="0">
                <a:latin typeface="Arial" panose="020B0604020202020204" pitchFamily="34" charset="0"/>
                <a:cs typeface="Arial" panose="020B0604020202020204" pitchFamily="34" charset="0"/>
              </a:rPr>
              <a:t>SINH THIẾT U</a:t>
            </a:r>
          </a:p>
          <a:p>
            <a:pPr marL="0" indent="0" algn="just">
              <a:buNone/>
            </a:pPr>
            <a:r>
              <a:rPr lang="vi-VN" sz="2600" dirty="0">
                <a:latin typeface="Arial" panose="020B0604020202020204" pitchFamily="34" charset="0"/>
                <a:cs typeface="Arial" panose="020B0604020202020204" pitchFamily="34" charset="0"/>
              </a:rPr>
              <a:t>d. NỘI SOI Ổ BỤNG THÁM SÁT</a:t>
            </a:r>
            <a:endParaRPr lang="vi-VN" dirty="0">
              <a:latin typeface="Arial" panose="020B0604020202020204" pitchFamily="34" charset="0"/>
              <a:cs typeface="Arial" panose="020B0604020202020204" pitchFamily="34" charset="0"/>
            </a:endParaRPr>
          </a:p>
          <a:p>
            <a:pPr algn="just"/>
            <a:r>
              <a:rPr lang="vi-VN" sz="2400" dirty="0" err="1">
                <a:latin typeface="Arial" panose="020B0604020202020204" pitchFamily="34" charset="0"/>
                <a:cs typeface="Arial" panose="020B0604020202020204" pitchFamily="34" charset="0"/>
              </a:rPr>
              <a:t>Thực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hiện</a:t>
            </a:r>
            <a:r>
              <a:rPr lang="vi-VN"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nội</a:t>
            </a:r>
            <a:r>
              <a:rPr lang="en-US" sz="2400" dirty="0">
                <a:latin typeface="Arial" panose="020B0604020202020204" pitchFamily="34" charset="0"/>
                <a:cs typeface="Arial" panose="020B0604020202020204" pitchFamily="34" charset="0"/>
              </a:rPr>
              <a:t> soi ổ </a:t>
            </a:r>
            <a:r>
              <a:rPr lang="en-US" sz="2400" dirty="0" err="1">
                <a:latin typeface="Arial" panose="020B0604020202020204" pitchFamily="34" charset="0"/>
                <a:cs typeface="Arial" panose="020B0604020202020204" pitchFamily="34" charset="0"/>
              </a:rPr>
              <a:t>bụng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r>
              <a:rPr lang="vi-VN" sz="2400" dirty="0">
                <a:latin typeface="Arial" panose="020B0604020202020204" pitchFamily="34" charset="0"/>
                <a:cs typeface="Arial" panose="020B0604020202020204" pitchFamily="34" charset="0"/>
              </a:rPr>
              <a:t> cho BN u quanh </a:t>
            </a:r>
            <a:r>
              <a:rPr lang="vi-VN" sz="2400" dirty="0" err="1">
                <a:latin typeface="Arial" panose="020B0604020202020204" pitchFamily="34" charset="0"/>
                <a:cs typeface="Arial" panose="020B0604020202020204" pitchFamily="34" charset="0"/>
              </a:rPr>
              <a:t>bóng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Vater</a:t>
            </a:r>
            <a:r>
              <a:rPr lang="vi-VN" sz="2400" dirty="0">
                <a:latin typeface="Arial" panose="020B0604020202020204" pitchFamily="34" charset="0"/>
                <a:cs typeface="Arial" panose="020B0604020202020204" pitchFamily="34" charset="0"/>
              </a:rPr>
              <a:t> mang </a:t>
            </a:r>
            <a:r>
              <a:rPr lang="vi-VN" sz="2400" dirty="0" err="1">
                <a:latin typeface="Arial" panose="020B0604020202020204" pitchFamily="34" charset="0"/>
                <a:cs typeface="Arial" panose="020B0604020202020204" pitchFamily="34" charset="0"/>
              </a:rPr>
              <a:t>lại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rất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ít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lợi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ích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chỉ</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tránh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được</a:t>
            </a:r>
            <a:r>
              <a:rPr lang="vi-VN" sz="2400" dirty="0">
                <a:latin typeface="Arial" panose="020B0604020202020204" pitchFamily="34" charset="0"/>
                <a:cs typeface="Arial" panose="020B0604020202020204" pitchFamily="34" charset="0"/>
              </a:rPr>
              <a:t> #2.3% </a:t>
            </a:r>
            <a:r>
              <a:rPr lang="en-US" sz="2400" dirty="0" err="1">
                <a:latin typeface="Arial" panose="020B0604020202020204" pitchFamily="34" charset="0"/>
                <a:cs typeface="Arial" panose="020B0604020202020204" pitchFamily="34" charset="0"/>
              </a:rPr>
              <a:t>phẫu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thuật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mở</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bụng</a:t>
            </a:r>
            <a:r>
              <a:rPr lang="vi-VN" sz="2400" dirty="0">
                <a:latin typeface="Arial" panose="020B0604020202020204" pitchFamily="34" charset="0"/>
                <a:cs typeface="Arial" panose="020B0604020202020204" pitchFamily="34" charset="0"/>
              </a:rPr>
              <a:t> không </a:t>
            </a:r>
            <a:r>
              <a:rPr lang="vi-VN" sz="2400" dirty="0" err="1">
                <a:latin typeface="Arial" panose="020B0604020202020204" pitchFamily="34" charset="0"/>
                <a:cs typeface="Arial" panose="020B0604020202020204" pitchFamily="34" charset="0"/>
              </a:rPr>
              <a:t>cần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thiết</a:t>
            </a:r>
            <a:r>
              <a:rPr lang="vi-VN" sz="2400" dirty="0">
                <a:latin typeface="Arial" panose="020B0604020202020204" pitchFamily="34" charset="0"/>
                <a:cs typeface="Arial" panose="020B0604020202020204" pitchFamily="34" charset="0"/>
              </a:rPr>
              <a:t>).</a:t>
            </a:r>
          </a:p>
          <a:p>
            <a:pPr algn="just"/>
            <a:r>
              <a:rPr lang="vi-VN" sz="2400" dirty="0" err="1">
                <a:latin typeface="Arial" panose="020B0604020202020204" pitchFamily="34" charset="0"/>
                <a:cs typeface="Arial" panose="020B0604020202020204" pitchFamily="34" charset="0"/>
              </a:rPr>
              <a:t>Thực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hiện</a:t>
            </a:r>
            <a:r>
              <a:rPr lang="vi-VN"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nội</a:t>
            </a:r>
            <a:r>
              <a:rPr lang="en-US" sz="2400" dirty="0">
                <a:latin typeface="Arial" panose="020B0604020202020204" pitchFamily="34" charset="0"/>
                <a:cs typeface="Arial" panose="020B0604020202020204" pitchFamily="34" charset="0"/>
              </a:rPr>
              <a:t> soi ổ </a:t>
            </a:r>
            <a:r>
              <a:rPr lang="en-US" sz="2400" dirty="0" err="1">
                <a:latin typeface="Arial" panose="020B0604020202020204" pitchFamily="34" charset="0"/>
                <a:cs typeface="Arial" panose="020B0604020202020204" pitchFamily="34" charset="0"/>
              </a:rPr>
              <a:t>bụng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được</a:t>
            </a:r>
            <a:r>
              <a:rPr lang="vi-VN" sz="2400" dirty="0">
                <a:latin typeface="Arial" panose="020B0604020202020204" pitchFamily="34" charset="0"/>
                <a:cs typeface="Arial" panose="020B0604020202020204" pitchFamily="34" charset="0"/>
              </a:rPr>
              <a:t> cân </a:t>
            </a:r>
            <a:r>
              <a:rPr lang="vi-VN" sz="2400" dirty="0" err="1">
                <a:latin typeface="Arial" panose="020B0604020202020204" pitchFamily="34" charset="0"/>
                <a:cs typeface="Arial" panose="020B0604020202020204" pitchFamily="34" charset="0"/>
              </a:rPr>
              <a:t>nhắc</a:t>
            </a:r>
            <a:r>
              <a:rPr lang="vi-VN" sz="2400" dirty="0">
                <a:latin typeface="Arial" panose="020B0604020202020204" pitchFamily="34" charset="0"/>
                <a:cs typeface="Arial" panose="020B0604020202020204" pitchFamily="34" charset="0"/>
              </a:rPr>
              <a:t> khi </a:t>
            </a:r>
            <a:r>
              <a:rPr lang="vi-VN" sz="2400" dirty="0" err="1">
                <a:latin typeface="Arial" panose="020B0604020202020204" pitchFamily="34" charset="0"/>
                <a:cs typeface="Arial" panose="020B0604020202020204" pitchFamily="34" charset="0"/>
              </a:rPr>
              <a:t>đã</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thực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hiện</a:t>
            </a:r>
            <a:r>
              <a:rPr lang="vi-VN" sz="2400" dirty="0">
                <a:latin typeface="Arial" panose="020B0604020202020204" pitchFamily="34" charset="0"/>
                <a:cs typeface="Arial" panose="020B0604020202020204" pitchFamily="34" charset="0"/>
              </a:rPr>
              <a:t> EUS-FNA </a:t>
            </a:r>
            <a:r>
              <a:rPr lang="vi-VN" sz="2400" dirty="0" err="1">
                <a:latin typeface="Arial" panose="020B0604020202020204" pitchFamily="34" charset="0"/>
                <a:cs typeface="Arial" panose="020B0604020202020204" pitchFamily="34" charset="0"/>
              </a:rPr>
              <a:t>mà</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kết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quả</a:t>
            </a:r>
            <a:r>
              <a:rPr lang="vi-VN" sz="2400" dirty="0">
                <a:latin typeface="Arial" panose="020B0604020202020204" pitchFamily="34" charset="0"/>
                <a:cs typeface="Arial" panose="020B0604020202020204" pitchFamily="34" charset="0"/>
              </a:rPr>
              <a:t> không </a:t>
            </a:r>
            <a:r>
              <a:rPr lang="vi-VN" sz="2400" dirty="0" err="1">
                <a:latin typeface="Arial" panose="020B0604020202020204" pitchFamily="34" charset="0"/>
                <a:cs typeface="Arial" panose="020B0604020202020204" pitchFamily="34" charset="0"/>
              </a:rPr>
              <a:t>rõ</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ràng</a:t>
            </a:r>
            <a:r>
              <a:rPr lang="vi-VN" sz="2400" dirty="0">
                <a:latin typeface="Arial" panose="020B0604020202020204" pitchFamily="34" charset="0"/>
                <a:cs typeface="Arial" panose="020B0604020202020204" pitchFamily="34" charset="0"/>
              </a:rPr>
              <a:t>.</a:t>
            </a:r>
          </a:p>
          <a:p>
            <a:endParaRPr lang="en-US" dirty="0"/>
          </a:p>
        </p:txBody>
      </p:sp>
      <p:sp>
        <p:nvSpPr>
          <p:cNvPr id="4" name="TextBox 1">
            <a:extLst>
              <a:ext uri="{FF2B5EF4-FFF2-40B4-BE49-F238E27FC236}">
                <a16:creationId xmlns:a16="http://schemas.microsoft.com/office/drawing/2014/main" id="{7C9108C9-56A0-E402-D4A4-1E56DFB1659E}"/>
              </a:ext>
            </a:extLst>
          </p:cNvPr>
          <p:cNvSpPr txBox="1"/>
          <p:nvPr/>
        </p:nvSpPr>
        <p:spPr>
          <a:xfrm>
            <a:off x="1842868" y="6038850"/>
            <a:ext cx="10349131" cy="461665"/>
          </a:xfrm>
          <a:prstGeom prst="rect">
            <a:avLst/>
          </a:prstGeom>
          <a:noFill/>
        </p:spPr>
        <p:txBody>
          <a:bodyPr wrap="square" rtlCol="0">
            <a:spAutoFit/>
          </a:bodyPr>
          <a:lstStyle/>
          <a:p>
            <a:pPr defTabSz="457200"/>
            <a:r>
              <a:rPr lang="en-US" sz="1200" i="1">
                <a:solidFill>
                  <a:srgbClr val="000000"/>
                </a:solidFill>
                <a:latin typeface="Arial" panose="020B0604020202020204" pitchFamily="34" charset="0"/>
                <a:cs typeface="Arial" panose="020B0604020202020204" pitchFamily="34" charset="0"/>
              </a:rPr>
              <a:t>Jeffrey Marks, MD (2022). Diagnostic staging laparoscopy: General principles for staging primary digestive malignancies. In: Wenliang C, ed. Uptodate. Waltham, Massachusetts.:Uptodate, 2022  </a:t>
            </a:r>
          </a:p>
        </p:txBody>
      </p:sp>
      <p:pic>
        <p:nvPicPr>
          <p:cNvPr id="5" name="Hình ảnh 4">
            <a:extLst>
              <a:ext uri="{FF2B5EF4-FFF2-40B4-BE49-F238E27FC236}">
                <a16:creationId xmlns:a16="http://schemas.microsoft.com/office/drawing/2014/main" id="{AF7505A6-7266-6143-8D18-96E44A34FFB7}"/>
              </a:ext>
            </a:extLst>
          </p:cNvPr>
          <p:cNvPicPr>
            <a:picLocks noChangeAspect="1"/>
          </p:cNvPicPr>
          <p:nvPr/>
        </p:nvPicPr>
        <p:blipFill>
          <a:blip r:embed="rId3"/>
          <a:stretch>
            <a:fillRect/>
          </a:stretch>
        </p:blipFill>
        <p:spPr>
          <a:xfrm>
            <a:off x="8525021" y="2363373"/>
            <a:ext cx="3666977" cy="3193366"/>
          </a:xfrm>
          <a:prstGeom prst="rect">
            <a:avLst/>
          </a:prstGeom>
        </p:spPr>
      </p:pic>
      <p:sp>
        <p:nvSpPr>
          <p:cNvPr id="6"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3676507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31D9E3C5-B4EE-ACD9-A02E-4782BD533661}"/>
              </a:ext>
            </a:extLst>
          </p:cNvPr>
          <p:cNvSpPr>
            <a:spLocks noGrp="1"/>
          </p:cNvSpPr>
          <p:nvPr>
            <p:ph idx="1"/>
          </p:nvPr>
        </p:nvSpPr>
        <p:spPr>
          <a:xfrm>
            <a:off x="2589212" y="1617785"/>
            <a:ext cx="8915400" cy="4293437"/>
          </a:xfrm>
        </p:spPr>
        <p:txBody>
          <a:bodyPr/>
          <a:lstStyle/>
          <a:p>
            <a:pPr marL="0" indent="0">
              <a:buNone/>
            </a:pPr>
            <a:r>
              <a:rPr lang="en-US" sz="2800" b="1">
                <a:latin typeface="Arial" panose="020B0604020202020204" pitchFamily="34" charset="0"/>
                <a:cs typeface="Arial" panose="020B0604020202020204" pitchFamily="34" charset="0"/>
              </a:rPr>
              <a:t>2. CẬN LÂM SÀNG: </a:t>
            </a:r>
            <a:r>
              <a:rPr lang="vi-VN" sz="2800" b="1" dirty="0">
                <a:latin typeface="Arial" panose="020B0604020202020204" pitchFamily="34" charset="0"/>
                <a:cs typeface="Arial" panose="020B0604020202020204" pitchFamily="34" charset="0"/>
              </a:rPr>
              <a:t>SINH THIẾT U</a:t>
            </a:r>
          </a:p>
          <a:p>
            <a:pPr marL="0" indent="0">
              <a:buNone/>
            </a:pPr>
            <a:r>
              <a:rPr lang="vi-VN" sz="2600" dirty="0">
                <a:latin typeface="Arial" panose="020B0604020202020204" pitchFamily="34" charset="0"/>
                <a:cs typeface="Arial" panose="020B0604020202020204" pitchFamily="34" charset="0"/>
              </a:rPr>
              <a:t>e. SINH THIẾT QUA DA</a:t>
            </a:r>
          </a:p>
          <a:p>
            <a:r>
              <a:rPr lang="vi-VN" sz="2400" dirty="0">
                <a:latin typeface="Arial" panose="020B0604020202020204" pitchFamily="34" charset="0"/>
                <a:cs typeface="Arial" panose="020B0604020202020204" pitchFamily="34" charset="0"/>
              </a:rPr>
              <a:t>Không </a:t>
            </a:r>
            <a:r>
              <a:rPr lang="vi-VN" sz="2400" dirty="0" err="1">
                <a:latin typeface="Arial" panose="020B0604020202020204" pitchFamily="34" charset="0"/>
                <a:cs typeface="Arial" panose="020B0604020202020204" pitchFamily="34" charset="0"/>
              </a:rPr>
              <a:t>khả</a:t>
            </a:r>
            <a:r>
              <a:rPr lang="vi-VN" sz="2400" dirty="0">
                <a:latin typeface="Arial" panose="020B0604020202020204" pitchFamily="34" charset="0"/>
                <a:cs typeface="Arial" panose="020B0604020202020204" pitchFamily="34" charset="0"/>
              </a:rPr>
              <a:t> thi </a:t>
            </a:r>
            <a:r>
              <a:rPr lang="vi-VN" sz="2400" dirty="0" err="1">
                <a:latin typeface="Arial" panose="020B0604020202020204" pitchFamily="34" charset="0"/>
                <a:cs typeface="Arial" panose="020B0604020202020204" pitchFamily="34" charset="0"/>
              </a:rPr>
              <a:t>trường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hợp</a:t>
            </a:r>
            <a:r>
              <a:rPr lang="vi-VN" sz="2400" dirty="0">
                <a:latin typeface="Arial" panose="020B0604020202020204" pitchFamily="34" charset="0"/>
                <a:cs typeface="Arial" panose="020B0604020202020204" pitchFamily="34" charset="0"/>
              </a:rPr>
              <a:t> u </a:t>
            </a:r>
            <a:r>
              <a:rPr lang="vi-VN" sz="2400" dirty="0" err="1">
                <a:latin typeface="Arial" panose="020B0604020202020204" pitchFamily="34" charset="0"/>
                <a:cs typeface="Arial" panose="020B0604020202020204" pitchFamily="34" charset="0"/>
              </a:rPr>
              <a:t>nằm</a:t>
            </a:r>
            <a:r>
              <a:rPr lang="vi-VN" sz="2400" dirty="0">
                <a:latin typeface="Arial" panose="020B0604020202020204" pitchFamily="34" charset="0"/>
                <a:cs typeface="Arial" panose="020B0604020202020204" pitchFamily="34" charset="0"/>
              </a:rPr>
              <a:t> sâu</a:t>
            </a:r>
          </a:p>
          <a:p>
            <a:r>
              <a:rPr lang="vi-VN" sz="2400" dirty="0" err="1">
                <a:latin typeface="Arial" panose="020B0604020202020204" pitchFamily="34" charset="0"/>
                <a:cs typeface="Arial" panose="020B0604020202020204" pitchFamily="34" charset="0"/>
              </a:rPr>
              <a:t>Có</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khả</a:t>
            </a:r>
            <a:r>
              <a:rPr lang="vi-VN" sz="2400" dirty="0">
                <a:latin typeface="Arial" panose="020B0604020202020204" pitchFamily="34" charset="0"/>
                <a:cs typeface="Arial" panose="020B0604020202020204" pitchFamily="34" charset="0"/>
              </a:rPr>
              <a:t> năng gieo </a:t>
            </a:r>
            <a:r>
              <a:rPr lang="vi-VN" sz="2400" dirty="0" err="1">
                <a:latin typeface="Arial" panose="020B0604020202020204" pitchFamily="34" charset="0"/>
                <a:cs typeface="Arial" panose="020B0604020202020204" pitchFamily="34" charset="0"/>
              </a:rPr>
              <a:t>rắc</a:t>
            </a:r>
            <a:r>
              <a:rPr lang="vi-VN" sz="2400" dirty="0">
                <a:latin typeface="Arial" panose="020B0604020202020204" pitchFamily="34" charset="0"/>
                <a:cs typeface="Arial" panose="020B0604020202020204" pitchFamily="34" charset="0"/>
              </a:rPr>
              <a:t> qua </a:t>
            </a:r>
            <a:r>
              <a:rPr lang="vi-VN" sz="2400" dirty="0" err="1">
                <a:latin typeface="Arial" panose="020B0604020202020204" pitchFamily="34" charset="0"/>
                <a:cs typeface="Arial" panose="020B0604020202020204" pitchFamily="34" charset="0"/>
              </a:rPr>
              <a:t>đường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chọc</a:t>
            </a:r>
            <a:r>
              <a:rPr lang="vi-VN" sz="2400" dirty="0">
                <a:latin typeface="Arial" panose="020B0604020202020204" pitchFamily="34" charset="0"/>
                <a:cs typeface="Arial" panose="020B0604020202020204" pitchFamily="34" charset="0"/>
              </a:rPr>
              <a:t> kim</a:t>
            </a:r>
          </a:p>
          <a:p>
            <a:pPr marL="0" indent="0">
              <a:buNone/>
            </a:pPr>
            <a:r>
              <a:rPr lang="vi-VN" sz="2400" dirty="0">
                <a:latin typeface="Arial" panose="020B0604020202020204" pitchFamily="34" charset="0"/>
                <a:cs typeface="Arial" panose="020B0604020202020204" pitchFamily="34" charset="0"/>
              </a:rPr>
              <a:t>=&gt;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nay </a:t>
            </a:r>
            <a:r>
              <a:rPr lang="en-US" sz="2400" dirty="0" err="1">
                <a:latin typeface="Arial" panose="020B0604020202020204" pitchFamily="34" charset="0"/>
                <a:cs typeface="Arial" panose="020B0604020202020204" pitchFamily="34" charset="0"/>
              </a:rPr>
              <a:t>ít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dụng</a:t>
            </a:r>
            <a:r>
              <a:rPr lang="en-US" sz="2400" dirty="0">
                <a:latin typeface="Arial" panose="020B0604020202020204" pitchFamily="34" charset="0"/>
                <a:cs typeface="Arial" panose="020B0604020202020204" pitchFamily="34" charset="0"/>
              </a:rPr>
              <a:t> </a:t>
            </a:r>
            <a:endParaRPr lang="vi-VN" sz="2400" dirty="0">
              <a:latin typeface="Arial" panose="020B0604020202020204" pitchFamily="34" charset="0"/>
              <a:cs typeface="Arial" panose="020B0604020202020204" pitchFamily="34" charset="0"/>
            </a:endParaRPr>
          </a:p>
          <a:p>
            <a:endParaRPr lang="en-US" dirty="0"/>
          </a:p>
          <a:p>
            <a:endParaRPr lang="en-US" dirty="0"/>
          </a:p>
        </p:txBody>
      </p:sp>
      <p:sp>
        <p:nvSpPr>
          <p:cNvPr id="4"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1970457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086FF633-A6B8-E6DE-6010-08E514ABCFD1}"/>
              </a:ext>
            </a:extLst>
          </p:cNvPr>
          <p:cNvSpPr>
            <a:spLocks noGrp="1"/>
          </p:cNvSpPr>
          <p:nvPr>
            <p:ph idx="1"/>
          </p:nvPr>
        </p:nvSpPr>
        <p:spPr>
          <a:xfrm>
            <a:off x="2589212" y="1603717"/>
            <a:ext cx="8915400" cy="4307505"/>
          </a:xfrm>
        </p:spPr>
        <p:txBody>
          <a:bodyPr/>
          <a:lstStyle/>
          <a:p>
            <a:pPr marL="0" indent="0" algn="just">
              <a:buNone/>
            </a:pPr>
            <a:r>
              <a:rPr lang="vi-VN" sz="2800" b="1">
                <a:latin typeface="Arial" panose="020B0604020202020204" pitchFamily="34" charset="0"/>
                <a:cs typeface="Arial" panose="020B0604020202020204" pitchFamily="34" charset="0"/>
              </a:rPr>
              <a:t>2.</a:t>
            </a:r>
            <a:r>
              <a:rPr lang="en-US" sz="2800" b="1">
                <a:latin typeface="Arial" panose="020B0604020202020204" pitchFamily="34" charset="0"/>
                <a:cs typeface="Arial" panose="020B0604020202020204" pitchFamily="34" charset="0"/>
              </a:rPr>
              <a:t> </a:t>
            </a:r>
            <a:r>
              <a:rPr lang="vi-VN" sz="2800" b="1">
                <a:latin typeface="Arial" panose="020B0604020202020204" pitchFamily="34" charset="0"/>
                <a:cs typeface="Arial" panose="020B0604020202020204" pitchFamily="34" charset="0"/>
              </a:rPr>
              <a:t>CẬN LÂM SÀNG:</a:t>
            </a:r>
            <a:r>
              <a:rPr lang="en-US" sz="2800" b="1">
                <a:latin typeface="Arial" panose="020B0604020202020204" pitchFamily="34" charset="0"/>
                <a:cs typeface="Arial" panose="020B0604020202020204" pitchFamily="34" charset="0"/>
              </a:rPr>
              <a:t> </a:t>
            </a:r>
            <a:r>
              <a:rPr lang="vi-VN" sz="2800" b="1">
                <a:latin typeface="Arial" panose="020B0604020202020204" pitchFamily="34" charset="0"/>
                <a:cs typeface="Arial" panose="020B0604020202020204" pitchFamily="34" charset="0"/>
              </a:rPr>
              <a:t>GPB</a:t>
            </a:r>
            <a:endParaRPr lang="vi-VN" sz="2800" b="1" dirty="0">
              <a:latin typeface="Arial" panose="020B0604020202020204" pitchFamily="34" charset="0"/>
              <a:cs typeface="Arial" panose="020B0604020202020204" pitchFamily="34" charset="0"/>
            </a:endParaRPr>
          </a:p>
          <a:p>
            <a:pPr algn="just"/>
            <a:r>
              <a:rPr lang="vi-VN" sz="2600" dirty="0">
                <a:latin typeface="Arial" panose="020B0604020202020204" pitchFamily="34" charset="0"/>
                <a:cs typeface="Arial" panose="020B0604020202020204" pitchFamily="34" charset="0"/>
              </a:rPr>
              <a:t>U </a:t>
            </a:r>
            <a:r>
              <a:rPr lang="vi-VN" sz="2600" dirty="0" err="1">
                <a:latin typeface="Arial" panose="020B0604020202020204" pitchFamily="34" charset="0"/>
                <a:cs typeface="Arial" panose="020B0604020202020204" pitchFamily="34" charset="0"/>
              </a:rPr>
              <a:t>có</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thể</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phẫu</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thuật</a:t>
            </a:r>
            <a:r>
              <a:rPr lang="en-US" sz="2600" dirty="0">
                <a:latin typeface="Arial" panose="020B0604020202020204" pitchFamily="34" charset="0"/>
                <a:cs typeface="Arial" panose="020B0604020202020204" pitchFamily="34" charset="0"/>
              </a:rPr>
              <a:t> </a:t>
            </a:r>
            <a:r>
              <a:rPr lang="vi-VN" sz="2600" dirty="0">
                <a:latin typeface="Arial" panose="020B0604020202020204" pitchFamily="34" charset="0"/>
                <a:cs typeface="Arial" panose="020B0604020202020204" pitchFamily="34" charset="0"/>
              </a:rPr>
              <a:t>: </a:t>
            </a:r>
            <a:r>
              <a:rPr lang="en-US" sz="2600" dirty="0">
                <a:latin typeface="Arial" panose="020B0604020202020204" pitchFamily="34" charset="0"/>
                <a:cs typeface="Arial" panose="020B0604020202020204" pitchFamily="34" charset="0"/>
              </a:rPr>
              <a:t>k</a:t>
            </a:r>
            <a:r>
              <a:rPr lang="vi-VN" sz="2600" dirty="0">
                <a:latin typeface="Arial" panose="020B0604020202020204" pitchFamily="34" charset="0"/>
                <a:cs typeface="Arial" panose="020B0604020202020204" pitchFamily="34" charset="0"/>
              </a:rPr>
              <a:t>hông </a:t>
            </a:r>
            <a:r>
              <a:rPr lang="vi-VN" sz="2600" dirty="0" err="1">
                <a:latin typeface="Arial" panose="020B0604020202020204" pitchFamily="34" charset="0"/>
                <a:cs typeface="Arial" panose="020B0604020202020204" pitchFamily="34" charset="0"/>
              </a:rPr>
              <a:t>bắt</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buộc</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có</a:t>
            </a:r>
            <a:r>
              <a:rPr lang="vi-VN" sz="2600" dirty="0">
                <a:latin typeface="Arial" panose="020B0604020202020204" pitchFamily="34" charset="0"/>
                <a:cs typeface="Arial" panose="020B0604020202020204" pitchFamily="34" charset="0"/>
              </a:rPr>
              <a:t> GPB </a:t>
            </a:r>
            <a:r>
              <a:rPr lang="vi-VN" sz="2600" dirty="0" err="1">
                <a:latin typeface="Arial" panose="020B0604020202020204" pitchFamily="34" charset="0"/>
                <a:cs typeface="Arial" panose="020B0604020202020204" pitchFamily="34" charset="0"/>
              </a:rPr>
              <a:t>trước</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mổ</a:t>
            </a:r>
            <a:r>
              <a:rPr lang="vi-VN" sz="2600" dirty="0">
                <a:latin typeface="Arial" panose="020B0604020202020204" pitchFamily="34" charset="0"/>
                <a:cs typeface="Arial" panose="020B0604020202020204" pitchFamily="34" charset="0"/>
              </a:rPr>
              <a:t>.</a:t>
            </a:r>
          </a:p>
          <a:p>
            <a:pPr algn="just"/>
            <a:r>
              <a:rPr lang="vi-VN" sz="2600" dirty="0">
                <a:latin typeface="Arial" panose="020B0604020202020204" pitchFamily="34" charset="0"/>
                <a:cs typeface="Arial" panose="020B0604020202020204" pitchFamily="34" charset="0"/>
              </a:rPr>
              <a:t>K</a:t>
            </a:r>
            <a:r>
              <a:rPr lang="en-US" sz="2600" dirty="0" err="1">
                <a:latin typeface="Arial" panose="020B0604020202020204" pitchFamily="34" charset="0"/>
                <a:cs typeface="Arial" panose="020B0604020202020204" pitchFamily="34" charset="0"/>
              </a:rPr>
              <a:t>huyến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cáo</a:t>
            </a:r>
            <a:r>
              <a:rPr lang="vi-VN" sz="2600" dirty="0">
                <a:latin typeface="Arial" panose="020B0604020202020204" pitchFamily="34" charset="0"/>
                <a:cs typeface="Arial" panose="020B0604020202020204" pitchFamily="34" charset="0"/>
              </a:rPr>
              <a:t> GPB </a:t>
            </a:r>
            <a:r>
              <a:rPr lang="vi-VN" sz="2600" dirty="0" err="1">
                <a:latin typeface="Arial" panose="020B0604020202020204" pitchFamily="34" charset="0"/>
                <a:cs typeface="Arial" panose="020B0604020202020204" pitchFamily="34" charset="0"/>
              </a:rPr>
              <a:t>trước</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mổ</a:t>
            </a:r>
            <a:r>
              <a:rPr lang="vi-VN" sz="2600" dirty="0">
                <a:latin typeface="Arial" panose="020B0604020202020204" pitchFamily="34" charset="0"/>
                <a:cs typeface="Arial" panose="020B0604020202020204" pitchFamily="34" charset="0"/>
              </a:rPr>
              <a:t> khi nghi </a:t>
            </a:r>
            <a:r>
              <a:rPr lang="vi-VN" sz="2600" dirty="0" err="1">
                <a:latin typeface="Arial" panose="020B0604020202020204" pitchFamily="34" charset="0"/>
                <a:cs typeface="Arial" panose="020B0604020202020204" pitchFamily="34" charset="0"/>
              </a:rPr>
              <a:t>ngờ</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bệnh</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lành</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tính</a:t>
            </a:r>
            <a:r>
              <a:rPr lang="en-US" sz="2600" dirty="0">
                <a:latin typeface="Arial" panose="020B0604020202020204" pitchFamily="34" charset="0"/>
                <a:cs typeface="Arial" panose="020B0604020202020204" pitchFamily="34" charset="0"/>
              </a:rPr>
              <a:t> </a:t>
            </a:r>
            <a:r>
              <a:rPr lang="vi-VN" sz="2600" dirty="0">
                <a:latin typeface="Arial" panose="020B0604020202020204" pitchFamily="34" charset="0"/>
                <a:cs typeface="Arial" panose="020B0604020202020204" pitchFamily="34" charset="0"/>
              </a:rPr>
              <a:t>: </a:t>
            </a:r>
          </a:p>
          <a:p>
            <a:pPr lvl="1" algn="just"/>
            <a:r>
              <a:rPr lang="vi-VN" sz="2600" dirty="0">
                <a:latin typeface="Arial" panose="020B0604020202020204" pitchFamily="34" charset="0"/>
                <a:cs typeface="Arial" panose="020B0604020202020204" pitchFamily="34" charset="0"/>
              </a:rPr>
              <a:t>Lâm </a:t>
            </a:r>
            <a:r>
              <a:rPr lang="vi-VN" sz="2600" dirty="0" err="1">
                <a:latin typeface="Arial" panose="020B0604020202020204" pitchFamily="34" charset="0"/>
                <a:cs typeface="Arial" panose="020B0604020202020204" pitchFamily="34" charset="0"/>
              </a:rPr>
              <a:t>sàng</a:t>
            </a:r>
            <a:r>
              <a:rPr lang="en-US" sz="2600" dirty="0">
                <a:latin typeface="Arial" panose="020B0604020202020204" pitchFamily="34" charset="0"/>
                <a:cs typeface="Arial" panose="020B0604020202020204" pitchFamily="34" charset="0"/>
              </a:rPr>
              <a:t> </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trẻ</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tuổi</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tiền</a:t>
            </a:r>
            <a:r>
              <a:rPr lang="vi-VN" sz="2600" dirty="0">
                <a:latin typeface="Arial" panose="020B0604020202020204" pitchFamily="34" charset="0"/>
                <a:cs typeface="Arial" panose="020B0604020202020204" pitchFamily="34" charset="0"/>
              </a:rPr>
              <a:t> căn </a:t>
            </a:r>
            <a:r>
              <a:rPr lang="vi-VN" sz="2600" dirty="0" err="1">
                <a:latin typeface="Arial" panose="020B0604020202020204" pitchFamily="34" charset="0"/>
                <a:cs typeface="Arial" panose="020B0604020202020204" pitchFamily="34" charset="0"/>
              </a:rPr>
              <a:t>dùng</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rượu</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bệnh</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tự</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miễn</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khác</a:t>
            </a:r>
            <a:r>
              <a:rPr lang="vi-VN" sz="2600" dirty="0">
                <a:latin typeface="Arial" panose="020B0604020202020204" pitchFamily="34" charset="0"/>
                <a:cs typeface="Arial" panose="020B0604020202020204" pitchFamily="34" charset="0"/>
              </a:rPr>
              <a:t> </a:t>
            </a:r>
          </a:p>
          <a:p>
            <a:pPr lvl="1" algn="just"/>
            <a:r>
              <a:rPr lang="vi-VN" sz="2600" dirty="0" err="1">
                <a:latin typeface="Arial" panose="020B0604020202020204" pitchFamily="34" charset="0"/>
                <a:cs typeface="Arial" panose="020B0604020202020204" pitchFamily="34" charset="0"/>
              </a:rPr>
              <a:t>Hình</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ảnh</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học</a:t>
            </a:r>
            <a:r>
              <a:rPr lang="en-US" sz="2600" dirty="0">
                <a:latin typeface="Arial" panose="020B0604020202020204" pitchFamily="34" charset="0"/>
                <a:cs typeface="Arial" panose="020B0604020202020204" pitchFamily="34" charset="0"/>
              </a:rPr>
              <a:t> </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ống</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tụy</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đường</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mật</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hẹp</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nhiều</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vị</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trí</a:t>
            </a:r>
            <a:endParaRPr lang="vi-VN" sz="2600" dirty="0">
              <a:latin typeface="Arial" panose="020B0604020202020204" pitchFamily="34" charset="0"/>
              <a:cs typeface="Arial" panose="020B0604020202020204" pitchFamily="34" charset="0"/>
            </a:endParaRPr>
          </a:p>
          <a:p>
            <a:pPr algn="just"/>
            <a:r>
              <a:rPr lang="vi-VN" sz="2600" dirty="0">
                <a:latin typeface="Arial" panose="020B0604020202020204" pitchFamily="34" charset="0"/>
                <a:cs typeface="Arial" panose="020B0604020202020204" pitchFamily="34" charset="0"/>
              </a:rPr>
              <a:t>U </a:t>
            </a:r>
            <a:r>
              <a:rPr lang="vi-VN" sz="2600" dirty="0" err="1">
                <a:latin typeface="Arial" panose="020B0604020202020204" pitchFamily="34" charset="0"/>
                <a:cs typeface="Arial" panose="020B0604020202020204" pitchFamily="34" charset="0"/>
              </a:rPr>
              <a:t>giáp</a:t>
            </a:r>
            <a:r>
              <a:rPr lang="vi-VN" sz="2600" dirty="0">
                <a:latin typeface="Arial" panose="020B0604020202020204" pitchFamily="34" charset="0"/>
                <a:cs typeface="Arial" panose="020B0604020202020204" pitchFamily="34" charset="0"/>
              </a:rPr>
              <a:t> biên, u không </a:t>
            </a:r>
            <a:r>
              <a:rPr lang="vi-VN" sz="2600" dirty="0" err="1">
                <a:latin typeface="Arial" panose="020B0604020202020204" pitchFamily="34" charset="0"/>
                <a:cs typeface="Arial" panose="020B0604020202020204" pitchFamily="34" charset="0"/>
              </a:rPr>
              <a:t>thể</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cắt</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bắt</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buộc</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có</a:t>
            </a:r>
            <a:r>
              <a:rPr lang="vi-VN" sz="2600" dirty="0">
                <a:latin typeface="Arial" panose="020B0604020202020204" pitchFamily="34" charset="0"/>
                <a:cs typeface="Arial" panose="020B0604020202020204" pitchFamily="34" charset="0"/>
              </a:rPr>
              <a:t> GPB </a:t>
            </a:r>
            <a:r>
              <a:rPr lang="vi-VN" sz="2600" dirty="0" err="1">
                <a:latin typeface="Arial" panose="020B0604020202020204" pitchFamily="34" charset="0"/>
                <a:cs typeface="Arial" panose="020B0604020202020204" pitchFamily="34" charset="0"/>
              </a:rPr>
              <a:t>để</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hướng</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dẫn</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điều</a:t>
            </a:r>
            <a:r>
              <a:rPr lang="vi-VN" sz="2600" dirty="0">
                <a:latin typeface="Arial" panose="020B0604020202020204" pitchFamily="34" charset="0"/>
                <a:cs typeface="Arial" panose="020B0604020202020204" pitchFamily="34" charset="0"/>
              </a:rPr>
              <a:t> </a:t>
            </a:r>
            <a:r>
              <a:rPr lang="vi-VN" sz="2600" dirty="0" err="1">
                <a:latin typeface="Arial" panose="020B0604020202020204" pitchFamily="34" charset="0"/>
                <a:cs typeface="Arial" panose="020B0604020202020204" pitchFamily="34" charset="0"/>
              </a:rPr>
              <a:t>trị</a:t>
            </a:r>
            <a:r>
              <a:rPr lang="vi-VN" sz="2600" dirty="0">
                <a:latin typeface="Arial" panose="020B0604020202020204" pitchFamily="34" charset="0"/>
                <a:cs typeface="Arial" panose="020B0604020202020204" pitchFamily="34" charset="0"/>
              </a:rPr>
              <a:t> </a:t>
            </a:r>
          </a:p>
          <a:p>
            <a:endParaRPr lang="en-US" dirty="0"/>
          </a:p>
        </p:txBody>
      </p:sp>
      <p:sp>
        <p:nvSpPr>
          <p:cNvPr id="4" name="TextBox 7">
            <a:extLst>
              <a:ext uri="{FF2B5EF4-FFF2-40B4-BE49-F238E27FC236}">
                <a16:creationId xmlns:a16="http://schemas.microsoft.com/office/drawing/2014/main" id="{EE1826A9-C84C-CF1E-7FD1-99C88BF02832}"/>
              </a:ext>
            </a:extLst>
          </p:cNvPr>
          <p:cNvSpPr txBox="1"/>
          <p:nvPr/>
        </p:nvSpPr>
        <p:spPr>
          <a:xfrm>
            <a:off x="5520312" y="6378344"/>
            <a:ext cx="227948" cy="276999"/>
          </a:xfrm>
          <a:prstGeom prst="rect">
            <a:avLst/>
          </a:prstGeom>
          <a:noFill/>
        </p:spPr>
        <p:txBody>
          <a:bodyPr wrap="none" rtlCol="0">
            <a:spAutoFit/>
          </a:bodyPr>
          <a:lstStyle/>
          <a:p>
            <a:pPr defTabSz="914400">
              <a:buClr>
                <a:srgbClr val="000000"/>
              </a:buClr>
              <a:buFont typeface="Arial"/>
              <a:buNone/>
            </a:pPr>
            <a:r>
              <a:rPr lang="en-US" sz="1200" i="1" kern="0" dirty="0">
                <a:solidFill>
                  <a:srgbClr val="000000"/>
                </a:solidFill>
                <a:latin typeface="Arial"/>
                <a:cs typeface="Arial"/>
                <a:sym typeface="Arial"/>
              </a:rPr>
              <a:t>.</a:t>
            </a:r>
            <a:endParaRPr lang="en-VN" sz="1200" i="1" kern="0" dirty="0">
              <a:solidFill>
                <a:srgbClr val="000000"/>
              </a:solidFill>
              <a:latin typeface="Arial"/>
              <a:cs typeface="Arial"/>
              <a:sym typeface="Arial"/>
            </a:endParaRPr>
          </a:p>
        </p:txBody>
      </p:sp>
      <p:sp>
        <p:nvSpPr>
          <p:cNvPr id="5" name="Hộp Văn bản 4">
            <a:extLst>
              <a:ext uri="{FF2B5EF4-FFF2-40B4-BE49-F238E27FC236}">
                <a16:creationId xmlns:a16="http://schemas.microsoft.com/office/drawing/2014/main" id="{3E2C1E01-EA47-F74F-A34B-624329C29D57}"/>
              </a:ext>
            </a:extLst>
          </p:cNvPr>
          <p:cNvSpPr txBox="1"/>
          <p:nvPr/>
        </p:nvSpPr>
        <p:spPr>
          <a:xfrm>
            <a:off x="4951827" y="5958526"/>
            <a:ext cx="6552783" cy="400110"/>
          </a:xfrm>
          <a:prstGeom prst="rect">
            <a:avLst/>
          </a:prstGeom>
          <a:noFill/>
        </p:spPr>
        <p:txBody>
          <a:bodyPr wrap="square">
            <a:spAutoFit/>
          </a:bodyPr>
          <a:lstStyle/>
          <a:p>
            <a:pPr defTabSz="457200"/>
            <a:r>
              <a:rPr lang="en-US" sz="1000" dirty="0">
                <a:solidFill>
                  <a:prstClr val="black"/>
                </a:solidFill>
                <a:latin typeface="Arial" panose="020B0604020202020204" pitchFamily="34" charset="0"/>
                <a:cs typeface="Arial" panose="020B0604020202020204" pitchFamily="34" charset="0"/>
              </a:rPr>
              <a:t>[1] Carlos Castillo. Clinical manifestations, diagnosis, and staging of exocrine pancreatic cancer. </a:t>
            </a:r>
            <a:r>
              <a:rPr lang="en-US" sz="1000" dirty="0" err="1">
                <a:solidFill>
                  <a:prstClr val="black"/>
                </a:solidFill>
                <a:latin typeface="Arial" panose="020B0604020202020204" pitchFamily="34" charset="0"/>
                <a:cs typeface="Arial" panose="020B0604020202020204" pitchFamily="34" charset="0"/>
              </a:rPr>
              <a:t>Uptodate</a:t>
            </a:r>
            <a:r>
              <a:rPr lang="en-US" sz="1000" dirty="0">
                <a:solidFill>
                  <a:prstClr val="black"/>
                </a:solidFill>
                <a:latin typeface="Arial" panose="020B0604020202020204" pitchFamily="34" charset="0"/>
                <a:cs typeface="Arial" panose="020B0604020202020204" pitchFamily="34" charset="0"/>
              </a:rPr>
              <a:t> 2022.</a:t>
            </a:r>
            <a:br>
              <a:rPr lang="en-US" sz="1000" dirty="0">
                <a:solidFill>
                  <a:prstClr val="black"/>
                </a:solidFill>
                <a:latin typeface="Arial" panose="020B0604020202020204" pitchFamily="34" charset="0"/>
                <a:cs typeface="Arial" panose="020B0604020202020204" pitchFamily="34" charset="0"/>
              </a:rPr>
            </a:br>
            <a:r>
              <a:rPr lang="en-US" sz="1000" dirty="0">
                <a:solidFill>
                  <a:prstClr val="black"/>
                </a:solidFill>
                <a:latin typeface="Arial" panose="020B0604020202020204" pitchFamily="34" charset="0"/>
                <a:cs typeface="Arial" panose="020B0604020202020204" pitchFamily="34" charset="0"/>
              </a:rPr>
              <a:t>[2] NCCN 2021</a:t>
            </a:r>
            <a:endParaRPr lang="vi-VN" sz="1000" dirty="0">
              <a:solidFill>
                <a:prstClr val="black"/>
              </a:solidFill>
              <a:latin typeface="Arial" panose="020B0604020202020204" pitchFamily="34" charset="0"/>
              <a:cs typeface="Arial" panose="020B0604020202020204" pitchFamily="34" charset="0"/>
            </a:endParaRPr>
          </a:p>
        </p:txBody>
      </p:sp>
      <p:sp>
        <p:nvSpPr>
          <p:cNvPr id="6"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3351316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732769" y="2432760"/>
            <a:ext cx="5543006" cy="1870299"/>
          </a:xfrm>
          <a:prstGeom prst="rect">
            <a:avLst/>
          </a:prstGeom>
          <a:ln>
            <a:solidFill>
              <a:schemeClr val="tx1"/>
            </a:solidFill>
          </a:ln>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b="1">
                <a:latin typeface="Arial" panose="020B0604020202020204" pitchFamily="34" charset="0"/>
                <a:cs typeface="Arial" panose="020B0604020202020204" pitchFamily="34" charset="0"/>
              </a:rPr>
              <a:t>III. </a:t>
            </a:r>
            <a:r>
              <a:rPr lang="vi-VN" sz="5400" b="1">
                <a:latin typeface="Arial" panose="020B0604020202020204" pitchFamily="34" charset="0"/>
                <a:cs typeface="Arial" panose="020B0604020202020204" pitchFamily="34" charset="0"/>
              </a:rPr>
              <a:t>Phân giai đoạn ung thư</a:t>
            </a:r>
            <a:endParaRPr lang="en-US" sz="54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0690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745" y="-1158"/>
            <a:ext cx="5939137"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III. </a:t>
            </a:r>
            <a:r>
              <a:rPr lang="vi-VN" b="1">
                <a:latin typeface="Arial" panose="020B0604020202020204" pitchFamily="34" charset="0"/>
                <a:cs typeface="Arial" panose="020B0604020202020204" pitchFamily="34" charset="0"/>
              </a:rPr>
              <a:t>Phân giai đoạn ung thư</a:t>
            </a:r>
            <a:endParaRPr lang="en-US" b="1">
              <a:latin typeface="Arial" panose="020B0604020202020204" pitchFamily="34" charset="0"/>
              <a:cs typeface="Arial" panose="020B0604020202020204" pitchFamily="34" charset="0"/>
            </a:endParaRPr>
          </a:p>
        </p:txBody>
      </p:sp>
      <p:sp>
        <p:nvSpPr>
          <p:cNvPr id="5" name="TextBox 4"/>
          <p:cNvSpPr txBox="1"/>
          <p:nvPr/>
        </p:nvSpPr>
        <p:spPr>
          <a:xfrm>
            <a:off x="1568688" y="716531"/>
            <a:ext cx="3917712"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Ung thư đầu tụy</a:t>
            </a:r>
            <a:endParaRPr lang="en-US" sz="2800" b="1">
              <a:latin typeface="Arial" panose="020B0604020202020204" pitchFamily="34" charset="0"/>
              <a:cs typeface="Arial" panose="020B0604020202020204" pitchFamily="34" charset="0"/>
            </a:endParaRPr>
          </a:p>
        </p:txBody>
      </p:sp>
      <p:graphicFrame>
        <p:nvGraphicFramePr>
          <p:cNvPr id="7" name="Table 9">
            <a:extLst>
              <a:ext uri="{FF2B5EF4-FFF2-40B4-BE49-F238E27FC236}">
                <a16:creationId xmlns:a16="http://schemas.microsoft.com/office/drawing/2014/main" id="{6CE38B12-06A9-B9F3-0264-469DE3C3376B}"/>
              </a:ext>
            </a:extLst>
          </p:cNvPr>
          <p:cNvGraphicFramePr>
            <a:graphicFrameLocks noGrp="1"/>
          </p:cNvGraphicFramePr>
          <p:nvPr>
            <p:extLst>
              <p:ext uri="{D42A27DB-BD31-4B8C-83A1-F6EECF244321}">
                <p14:modId xmlns:p14="http://schemas.microsoft.com/office/powerpoint/2010/main" val="585756118"/>
              </p:ext>
            </p:extLst>
          </p:nvPr>
        </p:nvGraphicFramePr>
        <p:xfrm>
          <a:off x="6791493" y="1427087"/>
          <a:ext cx="4754532" cy="4111728"/>
        </p:xfrm>
        <a:graphic>
          <a:graphicData uri="http://schemas.openxmlformats.org/drawingml/2006/table">
            <a:tbl>
              <a:tblPr firstRow="1" bandRow="1">
                <a:tableStyleId>{D7AC3CCA-C797-4891-BE02-D94E43425B78}</a:tableStyleId>
              </a:tblPr>
              <a:tblGrid>
                <a:gridCol w="1320870">
                  <a:extLst>
                    <a:ext uri="{9D8B030D-6E8A-4147-A177-3AD203B41FA5}">
                      <a16:colId xmlns:a16="http://schemas.microsoft.com/office/drawing/2014/main" val="973595287"/>
                    </a:ext>
                  </a:extLst>
                </a:gridCol>
                <a:gridCol w="1056396">
                  <a:extLst>
                    <a:ext uri="{9D8B030D-6E8A-4147-A177-3AD203B41FA5}">
                      <a16:colId xmlns:a16="http://schemas.microsoft.com/office/drawing/2014/main" val="4211634923"/>
                    </a:ext>
                  </a:extLst>
                </a:gridCol>
                <a:gridCol w="1188633">
                  <a:extLst>
                    <a:ext uri="{9D8B030D-6E8A-4147-A177-3AD203B41FA5}">
                      <a16:colId xmlns:a16="http://schemas.microsoft.com/office/drawing/2014/main" val="1750636254"/>
                    </a:ext>
                  </a:extLst>
                </a:gridCol>
                <a:gridCol w="1188633">
                  <a:extLst>
                    <a:ext uri="{9D8B030D-6E8A-4147-A177-3AD203B41FA5}">
                      <a16:colId xmlns:a16="http://schemas.microsoft.com/office/drawing/2014/main" val="3425944268"/>
                    </a:ext>
                  </a:extLst>
                </a:gridCol>
              </a:tblGrid>
              <a:tr h="747804">
                <a:tc>
                  <a:txBody>
                    <a:bodyPr/>
                    <a:lstStyle/>
                    <a:p>
                      <a:r>
                        <a:rPr lang="vi-VN" sz="1400">
                          <a:latin typeface="Arial" panose="020B0604020202020204" pitchFamily="34" charset="0"/>
                          <a:cs typeface="Arial" panose="020B0604020202020204" pitchFamily="34" charset="0"/>
                        </a:rPr>
                        <a:t>Giai đoạn</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N</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M</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73494640"/>
                  </a:ext>
                </a:extLst>
              </a:tr>
              <a:tr h="395858">
                <a:tc>
                  <a:txBody>
                    <a:bodyPr/>
                    <a:lstStyle/>
                    <a:p>
                      <a:r>
                        <a:rPr lang="vi-VN" sz="1400">
                          <a:latin typeface="Arial" panose="020B0604020202020204" pitchFamily="34" charset="0"/>
                          <a:cs typeface="Arial" panose="020B0604020202020204" pitchFamily="34" charset="0"/>
                        </a:rPr>
                        <a:t>0</a:t>
                      </a:r>
                      <a:endParaRPr lang="en-US" sz="1400" b="1">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Tis</a:t>
                      </a:r>
                      <a:endParaRPr lang="vi-VN"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N0</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M0</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20071726"/>
                  </a:ext>
                </a:extLst>
              </a:tr>
              <a:tr h="395858">
                <a:tc>
                  <a:txBody>
                    <a:bodyPr/>
                    <a:lstStyle/>
                    <a:p>
                      <a:r>
                        <a:rPr lang="vi-VN" sz="1400">
                          <a:latin typeface="Arial" panose="020B0604020202020204" pitchFamily="34" charset="0"/>
                          <a:cs typeface="Arial" panose="020B0604020202020204" pitchFamily="34" charset="0"/>
                        </a:rPr>
                        <a:t>IA</a:t>
                      </a:r>
                      <a:endParaRPr lang="en-US" sz="1400" b="1">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T1</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N0</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M0</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72269586"/>
                  </a:ext>
                </a:extLst>
              </a:tr>
              <a:tr h="395858">
                <a:tc>
                  <a:txBody>
                    <a:bodyPr/>
                    <a:lstStyle/>
                    <a:p>
                      <a:r>
                        <a:rPr lang="vi-VN" sz="1400">
                          <a:latin typeface="Arial" panose="020B0604020202020204" pitchFamily="34" charset="0"/>
                          <a:cs typeface="Arial" panose="020B0604020202020204" pitchFamily="34" charset="0"/>
                        </a:rPr>
                        <a:t>IB</a:t>
                      </a:r>
                      <a:endParaRPr lang="en-US" sz="1400" b="1">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T2</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N0</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M0</a:t>
                      </a:r>
                      <a:endParaRPr kumimoji="0" lang="en-US" sz="1400" b="0" i="0" u="none" strike="noStrike" kern="1200" cap="none" spc="0" normalizeH="0" baseline="0" noProof="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935181426"/>
                  </a:ext>
                </a:extLst>
              </a:tr>
              <a:tr h="395858">
                <a:tc>
                  <a:txBody>
                    <a:bodyPr/>
                    <a:lstStyle/>
                    <a:p>
                      <a:r>
                        <a:rPr lang="vi-VN" sz="1400">
                          <a:latin typeface="Arial" panose="020B0604020202020204" pitchFamily="34" charset="0"/>
                          <a:cs typeface="Arial" panose="020B0604020202020204" pitchFamily="34" charset="0"/>
                        </a:rPr>
                        <a:t>IIA</a:t>
                      </a:r>
                      <a:endParaRPr lang="en-US" sz="1400" b="1">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T3</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N0</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M0</a:t>
                      </a:r>
                      <a:endParaRPr kumimoji="0" lang="en-US" sz="1400" b="0" i="0" u="none" strike="noStrike" kern="1200" cap="none" spc="0" normalizeH="0" baseline="0" noProof="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90352225"/>
                  </a:ext>
                </a:extLst>
              </a:tr>
              <a:tr h="692317">
                <a:tc>
                  <a:txBody>
                    <a:bodyPr/>
                    <a:lstStyle/>
                    <a:p>
                      <a:r>
                        <a:rPr lang="vi-VN" sz="1400">
                          <a:latin typeface="Arial" panose="020B0604020202020204" pitchFamily="34" charset="0"/>
                          <a:cs typeface="Arial" panose="020B0604020202020204" pitchFamily="34" charset="0"/>
                        </a:rPr>
                        <a:t>IIB</a:t>
                      </a:r>
                      <a:endParaRPr lang="en-US" sz="1400" b="1">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T1, T2, T3</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N1</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M0</a:t>
                      </a:r>
                      <a:endParaRPr kumimoji="0" lang="en-US" sz="1400" b="0" i="0" u="none" strike="noStrike" kern="1200" cap="none" spc="0" normalizeH="0" baseline="0" noProof="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03436762"/>
                  </a:ext>
                </a:extLst>
              </a:tr>
              <a:tr h="692317">
                <a:tc>
                  <a:txBody>
                    <a:bodyPr/>
                    <a:lstStyle/>
                    <a:p>
                      <a:r>
                        <a:rPr lang="vi-VN" sz="1400">
                          <a:latin typeface="Arial" panose="020B0604020202020204" pitchFamily="34" charset="0"/>
                          <a:cs typeface="Arial" panose="020B0604020202020204" pitchFamily="34" charset="0"/>
                        </a:rPr>
                        <a:t>III</a:t>
                      </a:r>
                      <a:endParaRPr lang="en-US" sz="1400" b="1">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T1, T2</a:t>
                      </a:r>
                    </a:p>
                    <a:p>
                      <a:r>
                        <a:rPr lang="vi-VN" sz="1400">
                          <a:latin typeface="Arial" panose="020B0604020202020204" pitchFamily="34" charset="0"/>
                          <a:cs typeface="Arial" panose="020B0604020202020204" pitchFamily="34" charset="0"/>
                        </a:rPr>
                        <a:t>T4</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N2</a:t>
                      </a:r>
                    </a:p>
                    <a:p>
                      <a:r>
                        <a:rPr lang="vi-VN" sz="1400">
                          <a:latin typeface="Arial" panose="020B0604020202020204" pitchFamily="34" charset="0"/>
                          <a:cs typeface="Arial" panose="020B0604020202020204" pitchFamily="34" charset="0"/>
                        </a:rPr>
                        <a:t>Bất kì N</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M0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M0</a:t>
                      </a:r>
                      <a:endParaRPr kumimoji="0" lang="en-US" sz="1400" b="0" i="0" u="none" strike="noStrike" kern="1200" cap="none" spc="0" normalizeH="0" baseline="0" noProof="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33942249"/>
                  </a:ext>
                </a:extLst>
              </a:tr>
              <a:tr h="395858">
                <a:tc>
                  <a:txBody>
                    <a:bodyPr/>
                    <a:lstStyle/>
                    <a:p>
                      <a:r>
                        <a:rPr lang="vi-VN" sz="1400">
                          <a:latin typeface="Arial" panose="020B0604020202020204" pitchFamily="34" charset="0"/>
                          <a:cs typeface="Arial" panose="020B0604020202020204" pitchFamily="34" charset="0"/>
                        </a:rPr>
                        <a:t>IV</a:t>
                      </a:r>
                      <a:endParaRPr lang="en-US" sz="1400" b="1">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Bất kì T</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Bất kì N</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M1</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95477161"/>
                  </a:ext>
                </a:extLst>
              </a:tr>
            </a:tbl>
          </a:graphicData>
        </a:graphic>
      </p:graphicFrame>
      <p:graphicFrame>
        <p:nvGraphicFramePr>
          <p:cNvPr id="6" name="Table 8">
            <a:extLst>
              <a:ext uri="{FF2B5EF4-FFF2-40B4-BE49-F238E27FC236}">
                <a16:creationId xmlns:a16="http://schemas.microsoft.com/office/drawing/2014/main" id="{748347E5-33BB-335F-76A2-07AC3E33A185}"/>
              </a:ext>
            </a:extLst>
          </p:cNvPr>
          <p:cNvGraphicFramePr>
            <a:graphicFrameLocks noGrp="1"/>
          </p:cNvGraphicFramePr>
          <p:nvPr>
            <p:extLst>
              <p:ext uri="{D42A27DB-BD31-4B8C-83A1-F6EECF244321}">
                <p14:modId xmlns:p14="http://schemas.microsoft.com/office/powerpoint/2010/main" val="3362569873"/>
              </p:ext>
            </p:extLst>
          </p:nvPr>
        </p:nvGraphicFramePr>
        <p:xfrm>
          <a:off x="1361077" y="1427087"/>
          <a:ext cx="4760805" cy="4993868"/>
        </p:xfrm>
        <a:graphic>
          <a:graphicData uri="http://schemas.openxmlformats.org/drawingml/2006/table">
            <a:tbl>
              <a:tblPr firstRow="1" bandRow="1">
                <a:tableStyleId>{E8B1032C-EA38-4F05-BA0D-38AFFFC7BED3}</a:tableStyleId>
              </a:tblPr>
              <a:tblGrid>
                <a:gridCol w="459760">
                  <a:extLst>
                    <a:ext uri="{9D8B030D-6E8A-4147-A177-3AD203B41FA5}">
                      <a16:colId xmlns:a16="http://schemas.microsoft.com/office/drawing/2014/main" val="3627211828"/>
                    </a:ext>
                  </a:extLst>
                </a:gridCol>
                <a:gridCol w="4301045">
                  <a:extLst>
                    <a:ext uri="{9D8B030D-6E8A-4147-A177-3AD203B41FA5}">
                      <a16:colId xmlns:a16="http://schemas.microsoft.com/office/drawing/2014/main" val="2019747085"/>
                    </a:ext>
                  </a:extLst>
                </a:gridCol>
              </a:tblGrid>
              <a:tr h="353108">
                <a:tc>
                  <a:txBody>
                    <a:bodyPr/>
                    <a:lstStyle/>
                    <a:p>
                      <a:r>
                        <a:rPr lang="vi-VN" sz="1600">
                          <a:latin typeface="Arial" panose="020B0604020202020204" pitchFamily="34" charset="0"/>
                          <a:cs typeface="Arial" panose="020B0604020202020204" pitchFamily="34" charset="0"/>
                        </a:rPr>
                        <a:t>Tx</a:t>
                      </a:r>
                      <a:endParaRPr lang="en-US"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Không xác định được u nguyên phát</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217294728"/>
                  </a:ext>
                </a:extLst>
              </a:tr>
              <a:tr h="353108">
                <a:tc>
                  <a:txBody>
                    <a:bodyPr/>
                    <a:lstStyle/>
                    <a:p>
                      <a:r>
                        <a:rPr lang="vi-VN" sz="1600">
                          <a:latin typeface="Arial" panose="020B0604020202020204" pitchFamily="34" charset="0"/>
                          <a:cs typeface="Arial" panose="020B0604020202020204" pitchFamily="34" charset="0"/>
                        </a:rPr>
                        <a:t>T0</a:t>
                      </a:r>
                      <a:endParaRPr lang="en-US"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Không có bằng chứng u nguyên phát</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4228904784"/>
                  </a:ext>
                </a:extLst>
              </a:tr>
              <a:tr h="353108">
                <a:tc>
                  <a:txBody>
                    <a:bodyPr/>
                    <a:lstStyle/>
                    <a:p>
                      <a:r>
                        <a:rPr lang="vi-VN" sz="1600">
                          <a:latin typeface="Arial" panose="020B0604020202020204" pitchFamily="34" charset="0"/>
                          <a:cs typeface="Arial" panose="020B0604020202020204" pitchFamily="34" charset="0"/>
                        </a:rPr>
                        <a:t>Tis</a:t>
                      </a:r>
                      <a:endParaRPr lang="en-US"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Ung thư tại chỗ</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819407624"/>
                  </a:ext>
                </a:extLst>
              </a:tr>
              <a:tr h="353108">
                <a:tc>
                  <a:txBody>
                    <a:bodyPr/>
                    <a:lstStyle/>
                    <a:p>
                      <a:r>
                        <a:rPr lang="vi-VN" sz="1600">
                          <a:latin typeface="Arial" panose="020B0604020202020204" pitchFamily="34" charset="0"/>
                          <a:cs typeface="Arial" panose="020B0604020202020204" pitchFamily="34" charset="0"/>
                        </a:rPr>
                        <a:t>T1</a:t>
                      </a:r>
                      <a:endParaRPr lang="en-US"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Ung thư giới hạn trong tụy, đường kính &lt;2cm</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1269441665"/>
                  </a:ext>
                </a:extLst>
              </a:tr>
              <a:tr h="353108">
                <a:tc>
                  <a:txBody>
                    <a:bodyPr/>
                    <a:lstStyle/>
                    <a:p>
                      <a:r>
                        <a:rPr lang="vi-VN" sz="1600">
                          <a:latin typeface="Arial" panose="020B0604020202020204" pitchFamily="34" charset="0"/>
                          <a:cs typeface="Arial" panose="020B0604020202020204" pitchFamily="34" charset="0"/>
                        </a:rPr>
                        <a:t>T2</a:t>
                      </a:r>
                      <a:endParaRPr lang="en-US"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a:latin typeface="Arial" panose="020B0604020202020204" pitchFamily="34" charset="0"/>
                          <a:cs typeface="Arial" panose="020B0604020202020204" pitchFamily="34" charset="0"/>
                        </a:rPr>
                        <a:t>Ung thư giới hạn trong tụy, đường kính &gt;2 và &lt;4cm</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2099816489"/>
                  </a:ext>
                </a:extLst>
              </a:tr>
              <a:tr h="353108">
                <a:tc>
                  <a:txBody>
                    <a:bodyPr/>
                    <a:lstStyle/>
                    <a:p>
                      <a:r>
                        <a:rPr lang="vi-VN" sz="1600">
                          <a:latin typeface="Arial" panose="020B0604020202020204" pitchFamily="34" charset="0"/>
                          <a:cs typeface="Arial" panose="020B0604020202020204" pitchFamily="34" charset="0"/>
                        </a:rPr>
                        <a:t>T3</a:t>
                      </a:r>
                      <a:endParaRPr lang="en-US"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a:latin typeface="Arial" panose="020B0604020202020204" pitchFamily="34" charset="0"/>
                          <a:cs typeface="Arial" panose="020B0604020202020204" pitchFamily="34" charset="0"/>
                        </a:rPr>
                        <a:t>Ung thư giới hạn trong tụy, đường kính &gt;4cm</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2511775444"/>
                  </a:ext>
                </a:extLst>
              </a:tr>
              <a:tr h="472084">
                <a:tc>
                  <a:txBody>
                    <a:bodyPr/>
                    <a:lstStyle/>
                    <a:p>
                      <a:r>
                        <a:rPr lang="vi-VN" sz="1600">
                          <a:latin typeface="Arial" panose="020B0604020202020204" pitchFamily="34" charset="0"/>
                          <a:cs typeface="Arial" panose="020B0604020202020204" pitchFamily="34" charset="0"/>
                        </a:rPr>
                        <a:t>T4</a:t>
                      </a:r>
                      <a:endParaRPr lang="en-US"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Ung thư xâm lấn ĐM thân tạng/ ĐM mạc treo tràng trên/ Đm gan chung</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3529348420"/>
                  </a:ext>
                </a:extLst>
              </a:tr>
              <a:tr h="353108">
                <a:tc>
                  <a:txBody>
                    <a:bodyPr/>
                    <a:lstStyle/>
                    <a:p>
                      <a:r>
                        <a:rPr lang="vi-VN" sz="1600">
                          <a:latin typeface="Arial" panose="020B0604020202020204" pitchFamily="34" charset="0"/>
                          <a:cs typeface="Arial" panose="020B0604020202020204" pitchFamily="34" charset="0"/>
                        </a:rPr>
                        <a:t>Nx</a:t>
                      </a:r>
                      <a:endParaRPr lang="vi-VN"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Hạch vùng không đánh giá được</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1956897787"/>
                  </a:ext>
                </a:extLst>
              </a:tr>
              <a:tr h="353108">
                <a:tc>
                  <a:txBody>
                    <a:bodyPr/>
                    <a:lstStyle/>
                    <a:p>
                      <a:r>
                        <a:rPr lang="vi-VN" sz="1600">
                          <a:latin typeface="Arial" panose="020B0604020202020204" pitchFamily="34" charset="0"/>
                          <a:cs typeface="Arial" panose="020B0604020202020204" pitchFamily="34" charset="0"/>
                        </a:rPr>
                        <a:t>N0</a:t>
                      </a:r>
                      <a:endParaRPr lang="vi-VN"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Không di căn hạch vùng</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1951151950"/>
                  </a:ext>
                </a:extLst>
              </a:tr>
              <a:tr h="353108">
                <a:tc>
                  <a:txBody>
                    <a:bodyPr/>
                    <a:lstStyle/>
                    <a:p>
                      <a:r>
                        <a:rPr lang="vi-VN" sz="1600">
                          <a:latin typeface="Arial" panose="020B0604020202020204" pitchFamily="34" charset="0"/>
                          <a:cs typeface="Arial" panose="020B0604020202020204" pitchFamily="34" charset="0"/>
                        </a:rPr>
                        <a:t>N1</a:t>
                      </a:r>
                      <a:endParaRPr lang="vi-VN"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1 – 3 hạch vùng</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267440270"/>
                  </a:ext>
                </a:extLst>
              </a:tr>
              <a:tr h="353108">
                <a:tc>
                  <a:txBody>
                    <a:bodyPr/>
                    <a:lstStyle/>
                    <a:p>
                      <a:r>
                        <a:rPr lang="vi-VN" sz="1600">
                          <a:latin typeface="Arial" panose="020B0604020202020204" pitchFamily="34" charset="0"/>
                          <a:cs typeface="Arial" panose="020B0604020202020204" pitchFamily="34" charset="0"/>
                        </a:rPr>
                        <a:t>N2</a:t>
                      </a:r>
                      <a:endParaRPr lang="vi-VN"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Từ 4 hạch vùng trở lên</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2077888555"/>
                  </a:ext>
                </a:extLst>
              </a:tr>
              <a:tr h="353108">
                <a:tc>
                  <a:txBody>
                    <a:bodyPr/>
                    <a:lstStyle/>
                    <a:p>
                      <a:r>
                        <a:rPr lang="vi-VN" sz="1600">
                          <a:latin typeface="Arial" panose="020B0604020202020204" pitchFamily="34" charset="0"/>
                          <a:cs typeface="Arial" panose="020B0604020202020204" pitchFamily="34" charset="0"/>
                        </a:rPr>
                        <a:t>M0</a:t>
                      </a:r>
                      <a:endParaRPr lang="vi-VN"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Không di căn xa</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2790900446"/>
                  </a:ext>
                </a:extLst>
              </a:tr>
              <a:tr h="353108">
                <a:tc>
                  <a:txBody>
                    <a:bodyPr/>
                    <a:lstStyle/>
                    <a:p>
                      <a:r>
                        <a:rPr lang="vi-VN" sz="1600">
                          <a:latin typeface="Arial" panose="020B0604020202020204" pitchFamily="34" charset="0"/>
                          <a:cs typeface="Arial" panose="020B0604020202020204" pitchFamily="34" charset="0"/>
                        </a:rPr>
                        <a:t>M1</a:t>
                      </a:r>
                      <a:endParaRPr lang="vi-VN" sz="1600" b="1">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Có di căn xa</a:t>
                      </a:r>
                      <a:endParaRPr lang="en-US" sz="1600" b="0">
                        <a:latin typeface="Arial" panose="020B0604020202020204" pitchFamily="34" charset="0"/>
                        <a:cs typeface="Arial" panose="020B0604020202020204" pitchFamily="34" charset="0"/>
                      </a:endParaRPr>
                    </a:p>
                  </a:txBody>
                  <a:tcPr marL="67161" marR="67161" marT="33580" marB="33580">
                    <a:solidFill>
                      <a:schemeClr val="bg1">
                        <a:lumMod val="95000"/>
                      </a:schemeClr>
                    </a:solidFill>
                  </a:tcPr>
                </a:tc>
                <a:extLst>
                  <a:ext uri="{0D108BD9-81ED-4DB2-BD59-A6C34878D82A}">
                    <a16:rowId xmlns:a16="http://schemas.microsoft.com/office/drawing/2014/main" val="560263584"/>
                  </a:ext>
                </a:extLst>
              </a:tr>
            </a:tbl>
          </a:graphicData>
        </a:graphic>
      </p:graphicFrame>
    </p:spTree>
    <p:extLst>
      <p:ext uri="{BB962C8B-B14F-4D97-AF65-F5344CB8AC3E}">
        <p14:creationId xmlns:p14="http://schemas.microsoft.com/office/powerpoint/2010/main" val="2590569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8">
            <a:extLst>
              <a:ext uri="{FF2B5EF4-FFF2-40B4-BE49-F238E27FC236}">
                <a16:creationId xmlns:a16="http://schemas.microsoft.com/office/drawing/2014/main" id="{16DFB875-A199-9185-A7CA-38E24950F590}"/>
              </a:ext>
            </a:extLst>
          </p:cNvPr>
          <p:cNvGraphicFramePr>
            <a:graphicFrameLocks noGrp="1"/>
          </p:cNvGraphicFramePr>
          <p:nvPr>
            <p:extLst>
              <p:ext uri="{D42A27DB-BD31-4B8C-83A1-F6EECF244321}">
                <p14:modId xmlns:p14="http://schemas.microsoft.com/office/powerpoint/2010/main" val="1907098674"/>
              </p:ext>
            </p:extLst>
          </p:nvPr>
        </p:nvGraphicFramePr>
        <p:xfrm>
          <a:off x="485261" y="1280864"/>
          <a:ext cx="6745413" cy="5475589"/>
        </p:xfrm>
        <a:graphic>
          <a:graphicData uri="http://schemas.openxmlformats.org/drawingml/2006/table">
            <a:tbl>
              <a:tblPr firstRow="1" bandRow="1">
                <a:tableStyleId>{E8B1032C-EA38-4F05-BA0D-38AFFFC7BED3}</a:tableStyleId>
              </a:tblPr>
              <a:tblGrid>
                <a:gridCol w="1022643">
                  <a:extLst>
                    <a:ext uri="{9D8B030D-6E8A-4147-A177-3AD203B41FA5}">
                      <a16:colId xmlns:a16="http://schemas.microsoft.com/office/drawing/2014/main" val="3627211828"/>
                    </a:ext>
                  </a:extLst>
                </a:gridCol>
                <a:gridCol w="5722770">
                  <a:extLst>
                    <a:ext uri="{9D8B030D-6E8A-4147-A177-3AD203B41FA5}">
                      <a16:colId xmlns:a16="http://schemas.microsoft.com/office/drawing/2014/main" val="2019747085"/>
                    </a:ext>
                  </a:extLst>
                </a:gridCol>
              </a:tblGrid>
              <a:tr h="293622">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Tx</a:t>
                      </a:r>
                      <a:endParaRPr lang="en-US"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Không xác định được u nguyên phát</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217294728"/>
                  </a:ext>
                </a:extLst>
              </a:tr>
              <a:tr h="293622">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T0</a:t>
                      </a:r>
                      <a:endParaRPr lang="en-US"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Không có bằng chứng u nguyên phát</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4228904784"/>
                  </a:ext>
                </a:extLst>
              </a:tr>
              <a:tr h="293622">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Tis</a:t>
                      </a:r>
                      <a:endParaRPr lang="en-US"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Ung thư tại chỗ</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819407624"/>
                  </a:ext>
                </a:extLst>
              </a:tr>
              <a:tr h="720709">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T1a</a:t>
                      </a:r>
                    </a:p>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T1b</a:t>
                      </a:r>
                      <a:endParaRPr lang="en-US"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Ung thư khu trú tại bóng Vater/ cơ vòng Oddi</a:t>
                      </a:r>
                    </a:p>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U xâm lấn ngoài cơ vòng Oddi đến dưới niêm mạc tá tràng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1269441665"/>
                  </a:ext>
                </a:extLst>
              </a:tr>
              <a:tr h="293622">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T2</a:t>
                      </a:r>
                      <a:endParaRPr lang="en-US"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600" u="none" strike="noStrike" cap="none">
                          <a:latin typeface="Arial" panose="020B0604020202020204" pitchFamily="34" charset="0"/>
                          <a:cs typeface="Arial" panose="020B0604020202020204" pitchFamily="34" charset="0"/>
                          <a:sym typeface="Arial"/>
                        </a:rPr>
                        <a:t>U xâm lớp cơ niêm tá tràng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2099816489"/>
                  </a:ext>
                </a:extLst>
              </a:tr>
              <a:tr h="720709">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T3a</a:t>
                      </a:r>
                    </a:p>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T3b</a:t>
                      </a:r>
                      <a:endParaRPr lang="en-US"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600" u="none" strike="noStrike" cap="none">
                          <a:latin typeface="Arial" panose="020B0604020202020204" pitchFamily="34" charset="0"/>
                          <a:cs typeface="Arial" panose="020B0604020202020204" pitchFamily="34" charset="0"/>
                          <a:sym typeface="Arial"/>
                        </a:rPr>
                        <a:t>U xâm lấn tụy (0.5cm)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600" u="none" strike="noStrike" cap="none">
                          <a:latin typeface="Arial" panose="020B0604020202020204" pitchFamily="34" charset="0"/>
                          <a:cs typeface="Arial" panose="020B0604020202020204" pitchFamily="34" charset="0"/>
                          <a:sym typeface="Arial"/>
                        </a:rPr>
                        <a:t>U xâm lấn tụy (hơn 0.5cm)/  ngoài nhu mô tụy/ thanh mạch tá tràng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2511775444"/>
                  </a:ext>
                </a:extLst>
              </a:tr>
              <a:tr h="507165">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T4</a:t>
                      </a:r>
                      <a:endParaRPr lang="en-US"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Ung thư xâm lấn ĐM thân tạng/ ĐM mạc treo tràng trên/ Đm gan chung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3529348420"/>
                  </a:ext>
                </a:extLst>
              </a:tr>
              <a:tr h="293622">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Nx</a:t>
                      </a:r>
                      <a:endParaRPr lang="vi-VN"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Hạch vùng không đánh giá được</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1956897787"/>
                  </a:ext>
                </a:extLst>
              </a:tr>
              <a:tr h="293622">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N0</a:t>
                      </a:r>
                      <a:endParaRPr lang="vi-VN"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Không di căn hạch vùng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1951151950"/>
                  </a:ext>
                </a:extLst>
              </a:tr>
              <a:tr h="293622">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N1</a:t>
                      </a:r>
                      <a:endParaRPr lang="vi-VN"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1 – 3 hạch vùng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267440270"/>
                  </a:ext>
                </a:extLst>
              </a:tr>
              <a:tr h="293622">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N2</a:t>
                      </a:r>
                      <a:endParaRPr lang="vi-VN"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Từ 4 hạch vùng trở lên</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2077888555"/>
                  </a:ext>
                </a:extLst>
              </a:tr>
              <a:tr h="293622">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M0</a:t>
                      </a:r>
                      <a:endParaRPr lang="vi-VN"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Không di căn xa</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2790900446"/>
                  </a:ext>
                </a:extLst>
              </a:tr>
              <a:tr h="293622">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M1</a:t>
                      </a:r>
                      <a:endParaRPr lang="vi-VN"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Có di căn xa</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solidFill>
                      <a:schemeClr val="bg1">
                        <a:lumMod val="95000"/>
                      </a:schemeClr>
                    </a:solidFill>
                  </a:tcPr>
                </a:tc>
                <a:extLst>
                  <a:ext uri="{0D108BD9-81ED-4DB2-BD59-A6C34878D82A}">
                    <a16:rowId xmlns:a16="http://schemas.microsoft.com/office/drawing/2014/main" val="560263584"/>
                  </a:ext>
                </a:extLst>
              </a:tr>
            </a:tbl>
          </a:graphicData>
        </a:graphic>
      </p:graphicFrame>
      <p:graphicFrame>
        <p:nvGraphicFramePr>
          <p:cNvPr id="7" name="Table 9">
            <a:extLst>
              <a:ext uri="{FF2B5EF4-FFF2-40B4-BE49-F238E27FC236}">
                <a16:creationId xmlns:a16="http://schemas.microsoft.com/office/drawing/2014/main" id="{3A354EE5-0C91-6CE7-EC7A-CC161129337F}"/>
              </a:ext>
            </a:extLst>
          </p:cNvPr>
          <p:cNvGraphicFramePr>
            <a:graphicFrameLocks noGrp="1"/>
          </p:cNvGraphicFramePr>
          <p:nvPr>
            <p:extLst>
              <p:ext uri="{D42A27DB-BD31-4B8C-83A1-F6EECF244321}">
                <p14:modId xmlns:p14="http://schemas.microsoft.com/office/powerpoint/2010/main" val="2368878569"/>
              </p:ext>
            </p:extLst>
          </p:nvPr>
        </p:nvGraphicFramePr>
        <p:xfrm>
          <a:off x="7329031" y="1280864"/>
          <a:ext cx="4754880" cy="3170974"/>
        </p:xfrm>
        <a:graphic>
          <a:graphicData uri="http://schemas.openxmlformats.org/drawingml/2006/table">
            <a:tbl>
              <a:tblPr firstRow="1" bandRow="1">
                <a:tableStyleId>{D7AC3CCA-C797-4891-BE02-D94E43425B78}</a:tableStyleId>
              </a:tblPr>
              <a:tblGrid>
                <a:gridCol w="977889">
                  <a:extLst>
                    <a:ext uri="{9D8B030D-6E8A-4147-A177-3AD203B41FA5}">
                      <a16:colId xmlns:a16="http://schemas.microsoft.com/office/drawing/2014/main" val="973595287"/>
                    </a:ext>
                  </a:extLst>
                </a:gridCol>
                <a:gridCol w="1525151">
                  <a:extLst>
                    <a:ext uri="{9D8B030D-6E8A-4147-A177-3AD203B41FA5}">
                      <a16:colId xmlns:a16="http://schemas.microsoft.com/office/drawing/2014/main" val="4211634923"/>
                    </a:ext>
                  </a:extLst>
                </a:gridCol>
                <a:gridCol w="1063120">
                  <a:extLst>
                    <a:ext uri="{9D8B030D-6E8A-4147-A177-3AD203B41FA5}">
                      <a16:colId xmlns:a16="http://schemas.microsoft.com/office/drawing/2014/main" val="1750636254"/>
                    </a:ext>
                  </a:extLst>
                </a:gridCol>
                <a:gridCol w="1188720">
                  <a:extLst>
                    <a:ext uri="{9D8B030D-6E8A-4147-A177-3AD203B41FA5}">
                      <a16:colId xmlns:a16="http://schemas.microsoft.com/office/drawing/2014/main" val="3425944268"/>
                    </a:ext>
                  </a:extLst>
                </a:gridCol>
              </a:tblGrid>
              <a:tr h="352158">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Giai đoạn</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T</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N</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M</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extLst>
                  <a:ext uri="{0D108BD9-81ED-4DB2-BD59-A6C34878D82A}">
                    <a16:rowId xmlns:a16="http://schemas.microsoft.com/office/drawing/2014/main" val="1973494640"/>
                  </a:ext>
                </a:extLst>
              </a:tr>
              <a:tr h="303366">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0</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Tis</a:t>
                      </a:r>
                      <a:endParaRPr lang="vi-VN"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N0</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M0</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extLst>
                  <a:ext uri="{0D108BD9-81ED-4DB2-BD59-A6C34878D82A}">
                    <a16:rowId xmlns:a16="http://schemas.microsoft.com/office/drawing/2014/main" val="1020071726"/>
                  </a:ext>
                </a:extLst>
              </a:tr>
              <a:tr h="303366">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IA</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T1a</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N0</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M0</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extLst>
                  <a:ext uri="{0D108BD9-81ED-4DB2-BD59-A6C34878D82A}">
                    <a16:rowId xmlns:a16="http://schemas.microsoft.com/office/drawing/2014/main" val="2072269586"/>
                  </a:ext>
                </a:extLst>
              </a:tr>
              <a:tr h="303366">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IB</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T1b, T2</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N0</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n>
                            <a:noFill/>
                          </a:ln>
                          <a:latin typeface="Arial" panose="020B0604020202020204" pitchFamily="34" charset="0"/>
                          <a:cs typeface="Arial" panose="020B0604020202020204" pitchFamily="34" charset="0"/>
                          <a:sym typeface="Arial"/>
                        </a:rPr>
                        <a:t>M0</a:t>
                      </a:r>
                      <a:endParaRPr lang="en-US" sz="1400" b="0" i="0" u="none" strike="noStrike" cap="none" noProof="0">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extLst>
                  <a:ext uri="{0D108BD9-81ED-4DB2-BD59-A6C34878D82A}">
                    <a16:rowId xmlns:a16="http://schemas.microsoft.com/office/drawing/2014/main" val="935181426"/>
                  </a:ext>
                </a:extLst>
              </a:tr>
              <a:tr h="303366">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IIA</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T3a</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N0</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n>
                            <a:noFill/>
                          </a:ln>
                          <a:latin typeface="Arial" panose="020B0604020202020204" pitchFamily="34" charset="0"/>
                          <a:cs typeface="Arial" panose="020B0604020202020204" pitchFamily="34" charset="0"/>
                          <a:sym typeface="Arial"/>
                        </a:rPr>
                        <a:t>M0</a:t>
                      </a:r>
                      <a:endParaRPr lang="en-US" sz="1400" b="0" i="0" u="none" strike="noStrike" cap="none" noProof="0">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extLst>
                  <a:ext uri="{0D108BD9-81ED-4DB2-BD59-A6C34878D82A}">
                    <a16:rowId xmlns:a16="http://schemas.microsoft.com/office/drawing/2014/main" val="3590352225"/>
                  </a:ext>
                </a:extLst>
              </a:tr>
              <a:tr h="303366">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IIB</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T3b</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N0</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n>
                            <a:noFill/>
                          </a:ln>
                          <a:latin typeface="Arial" panose="020B0604020202020204" pitchFamily="34" charset="0"/>
                          <a:cs typeface="Arial" panose="020B0604020202020204" pitchFamily="34" charset="0"/>
                          <a:sym typeface="Arial"/>
                        </a:rPr>
                        <a:t>M0</a:t>
                      </a:r>
                      <a:endParaRPr lang="en-US" sz="1400" b="0" i="0" u="none" strike="noStrike" cap="none" noProof="0">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extLst>
                  <a:ext uri="{0D108BD9-81ED-4DB2-BD59-A6C34878D82A}">
                    <a16:rowId xmlns:a16="http://schemas.microsoft.com/office/drawing/2014/main" val="2303436762"/>
                  </a:ext>
                </a:extLst>
              </a:tr>
              <a:tr h="437272">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IIIA</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T1a, T1b, T2, T3a, T3b</a:t>
                      </a:r>
                      <a:endParaRPr lang="vi-VN"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N1</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n>
                            <a:noFill/>
                          </a:ln>
                          <a:latin typeface="Arial" panose="020B0604020202020204" pitchFamily="34" charset="0"/>
                          <a:cs typeface="Arial" panose="020B0604020202020204" pitchFamily="34" charset="0"/>
                          <a:sym typeface="Arial"/>
                        </a:rPr>
                        <a:t>M0</a:t>
                      </a:r>
                      <a:endParaRPr lang="vi-VN" sz="1400" b="0" i="0" u="none" strike="noStrike" cap="none" noProof="0">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extLst>
                  <a:ext uri="{0D108BD9-81ED-4DB2-BD59-A6C34878D82A}">
                    <a16:rowId xmlns:a16="http://schemas.microsoft.com/office/drawing/2014/main" val="2033942249"/>
                  </a:ext>
                </a:extLst>
              </a:tr>
              <a:tr h="437272">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IIIB</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T4</a:t>
                      </a:r>
                    </a:p>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Bất kì T</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Bất kì N</a:t>
                      </a:r>
                    </a:p>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N2</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n>
                            <a:noFill/>
                          </a:ln>
                          <a:latin typeface="Arial" panose="020B0604020202020204" pitchFamily="34" charset="0"/>
                          <a:cs typeface="Arial" panose="020B0604020202020204" pitchFamily="34" charset="0"/>
                          <a:sym typeface="Arial"/>
                        </a:rPr>
                        <a:t>M0</a:t>
                      </a:r>
                      <a:endParaRPr lang="en-US" sz="1400" u="none" strike="noStrike" cap="none" noProof="0">
                        <a:ln>
                          <a:noFill/>
                        </a:ln>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n>
                            <a:noFill/>
                          </a:ln>
                          <a:latin typeface="Arial" panose="020B0604020202020204" pitchFamily="34" charset="0"/>
                          <a:cs typeface="Arial" panose="020B0604020202020204" pitchFamily="34" charset="0"/>
                          <a:sym typeface="Arial"/>
                        </a:rPr>
                        <a:t>M0</a:t>
                      </a:r>
                      <a:endParaRPr lang="en-US" sz="1400" b="0" i="0" u="none" strike="noStrike" cap="none" noProof="0">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extLst>
                  <a:ext uri="{0D108BD9-81ED-4DB2-BD59-A6C34878D82A}">
                    <a16:rowId xmlns:a16="http://schemas.microsoft.com/office/drawing/2014/main" val="870073101"/>
                  </a:ext>
                </a:extLst>
              </a:tr>
              <a:tr h="303366">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IV</a:t>
                      </a:r>
                      <a:endParaRPr lang="en-US" sz="1400" b="1"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Bất kì T</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Bất kì N</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u="none" strike="noStrike" cap="none">
                          <a:ln>
                            <a:noFill/>
                          </a:ln>
                          <a:latin typeface="Arial" panose="020B0604020202020204" pitchFamily="34" charset="0"/>
                          <a:cs typeface="Arial" panose="020B0604020202020204" pitchFamily="34" charset="0"/>
                          <a:sym typeface="Arial"/>
                        </a:rPr>
                        <a:t>M1</a:t>
                      </a:r>
                      <a:endParaRPr lang="en-US" sz="1400" b="0" i="0" u="none" strike="noStrike" cap="none">
                        <a:ln>
                          <a:noFill/>
                        </a:ln>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590" marR="72590" marT="36295" marB="36295"/>
                </a:tc>
                <a:extLst>
                  <a:ext uri="{0D108BD9-81ED-4DB2-BD59-A6C34878D82A}">
                    <a16:rowId xmlns:a16="http://schemas.microsoft.com/office/drawing/2014/main" val="3395477161"/>
                  </a:ext>
                </a:extLst>
              </a:tr>
            </a:tbl>
          </a:graphicData>
        </a:graphic>
      </p:graphicFrame>
      <p:sp>
        <p:nvSpPr>
          <p:cNvPr id="9" name="TextBox 8"/>
          <p:cNvSpPr txBox="1"/>
          <p:nvPr/>
        </p:nvSpPr>
        <p:spPr>
          <a:xfrm>
            <a:off x="1568688" y="716531"/>
            <a:ext cx="3917712"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Ung thư bóng Vater</a:t>
            </a:r>
            <a:endParaRPr lang="en-US" sz="2800" b="1">
              <a:latin typeface="Arial" panose="020B0604020202020204" pitchFamily="34" charset="0"/>
              <a:cs typeface="Arial" panose="020B0604020202020204" pitchFamily="34" charset="0"/>
            </a:endParaRPr>
          </a:p>
        </p:txBody>
      </p:sp>
      <p:sp>
        <p:nvSpPr>
          <p:cNvPr id="10" name="Title 1"/>
          <p:cNvSpPr txBox="1">
            <a:spLocks/>
          </p:cNvSpPr>
          <p:nvPr/>
        </p:nvSpPr>
        <p:spPr>
          <a:xfrm>
            <a:off x="182745" y="-1158"/>
            <a:ext cx="5939137"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III. </a:t>
            </a:r>
            <a:r>
              <a:rPr lang="vi-VN" b="1">
                <a:latin typeface="Arial" panose="020B0604020202020204" pitchFamily="34" charset="0"/>
                <a:cs typeface="Arial" panose="020B0604020202020204" pitchFamily="34" charset="0"/>
              </a:rPr>
              <a:t>Phân giai đoạn ung thư</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5104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16B8BE20-3DDB-C10B-3832-FF840B38ADDA}"/>
              </a:ext>
            </a:extLst>
          </p:cNvPr>
          <p:cNvGraphicFramePr>
            <a:graphicFrameLocks noGrp="1"/>
          </p:cNvGraphicFramePr>
          <p:nvPr>
            <p:extLst>
              <p:ext uri="{D42A27DB-BD31-4B8C-83A1-F6EECF244321}">
                <p14:modId xmlns:p14="http://schemas.microsoft.com/office/powerpoint/2010/main" val="1540311184"/>
              </p:ext>
            </p:extLst>
          </p:nvPr>
        </p:nvGraphicFramePr>
        <p:xfrm>
          <a:off x="916551" y="1507386"/>
          <a:ext cx="5343849" cy="4602953"/>
        </p:xfrm>
        <a:graphic>
          <a:graphicData uri="http://schemas.openxmlformats.org/drawingml/2006/table">
            <a:tbl>
              <a:tblPr firstRow="1" bandRow="1">
                <a:tableStyleId>{E8B1032C-EA38-4F05-BA0D-38AFFFC7BED3}</a:tableStyleId>
              </a:tblPr>
              <a:tblGrid>
                <a:gridCol w="810158">
                  <a:extLst>
                    <a:ext uri="{9D8B030D-6E8A-4147-A177-3AD203B41FA5}">
                      <a16:colId xmlns:a16="http://schemas.microsoft.com/office/drawing/2014/main" val="3627211828"/>
                    </a:ext>
                  </a:extLst>
                </a:gridCol>
                <a:gridCol w="4533691">
                  <a:extLst>
                    <a:ext uri="{9D8B030D-6E8A-4147-A177-3AD203B41FA5}">
                      <a16:colId xmlns:a16="http://schemas.microsoft.com/office/drawing/2014/main" val="2019747085"/>
                    </a:ext>
                  </a:extLst>
                </a:gridCol>
              </a:tblGrid>
              <a:tr h="335323">
                <a:tc>
                  <a:txBody>
                    <a:bodyPr/>
                    <a:lstStyle/>
                    <a:p>
                      <a:r>
                        <a:rPr lang="vi-VN" sz="1600">
                          <a:latin typeface="Arial" panose="020B0604020202020204" pitchFamily="34" charset="0"/>
                          <a:cs typeface="Arial" panose="020B0604020202020204" pitchFamily="34" charset="0"/>
                        </a:rPr>
                        <a:t>Tx</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Không xác định được u nguyên phát</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17294728"/>
                  </a:ext>
                </a:extLst>
              </a:tr>
              <a:tr h="335323">
                <a:tc>
                  <a:txBody>
                    <a:bodyPr/>
                    <a:lstStyle/>
                    <a:p>
                      <a:r>
                        <a:rPr lang="vi-VN" sz="1600">
                          <a:latin typeface="Arial" panose="020B0604020202020204" pitchFamily="34" charset="0"/>
                          <a:cs typeface="Arial" panose="020B0604020202020204" pitchFamily="34" charset="0"/>
                        </a:rPr>
                        <a:t>T0</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Không có bằng chứng u nguyên phát</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4228904784"/>
                  </a:ext>
                </a:extLst>
              </a:tr>
              <a:tr h="335323">
                <a:tc>
                  <a:txBody>
                    <a:bodyPr/>
                    <a:lstStyle/>
                    <a:p>
                      <a:r>
                        <a:rPr lang="vi-VN" sz="1600">
                          <a:latin typeface="Arial" panose="020B0604020202020204" pitchFamily="34" charset="0"/>
                          <a:cs typeface="Arial" panose="020B0604020202020204" pitchFamily="34" charset="0"/>
                        </a:rPr>
                        <a:t>Tis</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Ung thư tại chỗ</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819407624"/>
                  </a:ext>
                </a:extLst>
              </a:tr>
              <a:tr h="0">
                <a:tc>
                  <a:txBody>
                    <a:bodyPr/>
                    <a:lstStyle/>
                    <a:p>
                      <a:r>
                        <a:rPr lang="vi-VN" sz="1600">
                          <a:latin typeface="Arial" panose="020B0604020202020204" pitchFamily="34" charset="0"/>
                          <a:cs typeface="Arial" panose="020B0604020202020204" pitchFamily="34" charset="0"/>
                        </a:rPr>
                        <a:t>T1</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Ung thư xâm lấn thành ống OMC &lt;5mm</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269441665"/>
                  </a:ext>
                </a:extLst>
              </a:tr>
              <a:tr h="335323">
                <a:tc>
                  <a:txBody>
                    <a:bodyPr/>
                    <a:lstStyle/>
                    <a:p>
                      <a:r>
                        <a:rPr lang="vi-VN" sz="1600">
                          <a:latin typeface="Arial" panose="020B0604020202020204" pitchFamily="34" charset="0"/>
                          <a:cs typeface="Arial" panose="020B0604020202020204" pitchFamily="34" charset="0"/>
                        </a:rPr>
                        <a:t>T2</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u="none" strike="noStrike" kern="1200" cap="none" spc="0" normalizeH="0" baseline="0" noProof="0">
                          <a:ln>
                            <a:noFill/>
                          </a:ln>
                          <a:effectLst/>
                          <a:uLnTx/>
                          <a:uFillTx/>
                          <a:latin typeface="Arial" panose="020B0604020202020204" pitchFamily="34" charset="0"/>
                          <a:cs typeface="Arial" panose="020B0604020202020204" pitchFamily="34" charset="0"/>
                        </a:rPr>
                        <a:t>Ung thư xâm lấn thành ống OMC 5 – 12mm</a:t>
                      </a:r>
                      <a:endPar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099816489"/>
                  </a:ext>
                </a:extLst>
              </a:tr>
              <a:tr h="335323">
                <a:tc>
                  <a:txBody>
                    <a:bodyPr/>
                    <a:lstStyle/>
                    <a:p>
                      <a:r>
                        <a:rPr lang="vi-VN" sz="1600">
                          <a:latin typeface="Arial" panose="020B0604020202020204" pitchFamily="34" charset="0"/>
                          <a:cs typeface="Arial" panose="020B0604020202020204" pitchFamily="34" charset="0"/>
                        </a:rPr>
                        <a:t>T3</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u="none" strike="noStrike" kern="1200" cap="none" spc="0" normalizeH="0" baseline="0" noProof="0">
                          <a:ln>
                            <a:noFill/>
                          </a:ln>
                          <a:effectLst/>
                          <a:uLnTx/>
                          <a:uFillTx/>
                          <a:latin typeface="Arial" panose="020B0604020202020204" pitchFamily="34" charset="0"/>
                          <a:cs typeface="Arial" panose="020B0604020202020204" pitchFamily="34" charset="0"/>
                        </a:rPr>
                        <a:t>Ung thư xâm lấn thành ống OMC &gt; 12mm</a:t>
                      </a:r>
                      <a:endPar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511775444"/>
                  </a:ext>
                </a:extLst>
              </a:tr>
              <a:tr h="552297">
                <a:tc>
                  <a:txBody>
                    <a:bodyPr/>
                    <a:lstStyle/>
                    <a:p>
                      <a:r>
                        <a:rPr lang="vi-VN" sz="1600">
                          <a:latin typeface="Arial" panose="020B0604020202020204" pitchFamily="34" charset="0"/>
                          <a:cs typeface="Arial" panose="020B0604020202020204" pitchFamily="34" charset="0"/>
                        </a:rPr>
                        <a:t>T4</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Ung thư xâm lấn ĐM thân tạng/ ĐM mạc treo tràng trên/ Đm gan chung</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3529348420"/>
                  </a:ext>
                </a:extLst>
              </a:tr>
              <a:tr h="335323">
                <a:tc>
                  <a:txBody>
                    <a:bodyPr/>
                    <a:lstStyle/>
                    <a:p>
                      <a:r>
                        <a:rPr lang="vi-VN" sz="1600">
                          <a:latin typeface="Arial" panose="020B0604020202020204" pitchFamily="34" charset="0"/>
                          <a:cs typeface="Arial" panose="020B0604020202020204" pitchFamily="34" charset="0"/>
                        </a:rPr>
                        <a:t>Nx</a:t>
                      </a:r>
                      <a:endParaRPr lang="vi-VN"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Hạch vùng không đánh giá được</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956897787"/>
                  </a:ext>
                </a:extLst>
              </a:tr>
              <a:tr h="335323">
                <a:tc>
                  <a:txBody>
                    <a:bodyPr/>
                    <a:lstStyle/>
                    <a:p>
                      <a:r>
                        <a:rPr lang="vi-VN" sz="1600">
                          <a:latin typeface="Arial" panose="020B0604020202020204" pitchFamily="34" charset="0"/>
                          <a:cs typeface="Arial" panose="020B0604020202020204" pitchFamily="34" charset="0"/>
                        </a:rPr>
                        <a:t>N0</a:t>
                      </a:r>
                      <a:endParaRPr lang="vi-VN"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Không di căn hạch vùng</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951151950"/>
                  </a:ext>
                </a:extLst>
              </a:tr>
              <a:tr h="335323">
                <a:tc>
                  <a:txBody>
                    <a:bodyPr/>
                    <a:lstStyle/>
                    <a:p>
                      <a:r>
                        <a:rPr lang="vi-VN" sz="1600">
                          <a:latin typeface="Arial" panose="020B0604020202020204" pitchFamily="34" charset="0"/>
                          <a:cs typeface="Arial" panose="020B0604020202020204" pitchFamily="34" charset="0"/>
                        </a:rPr>
                        <a:t>N1</a:t>
                      </a:r>
                      <a:endParaRPr lang="vi-VN"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1 – 3 hạch vùng</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67440270"/>
                  </a:ext>
                </a:extLst>
              </a:tr>
              <a:tr h="335323">
                <a:tc>
                  <a:txBody>
                    <a:bodyPr/>
                    <a:lstStyle/>
                    <a:p>
                      <a:r>
                        <a:rPr lang="vi-VN" sz="1600">
                          <a:latin typeface="Arial" panose="020B0604020202020204" pitchFamily="34" charset="0"/>
                          <a:cs typeface="Arial" panose="020B0604020202020204" pitchFamily="34" charset="0"/>
                        </a:rPr>
                        <a:t>N2</a:t>
                      </a:r>
                      <a:endParaRPr lang="vi-VN"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Từ 4 hạch vùng trở lên</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077888555"/>
                  </a:ext>
                </a:extLst>
              </a:tr>
              <a:tr h="335323">
                <a:tc>
                  <a:txBody>
                    <a:bodyPr/>
                    <a:lstStyle/>
                    <a:p>
                      <a:r>
                        <a:rPr lang="vi-VN" sz="1600">
                          <a:latin typeface="Arial" panose="020B0604020202020204" pitchFamily="34" charset="0"/>
                          <a:cs typeface="Arial" panose="020B0604020202020204" pitchFamily="34" charset="0"/>
                        </a:rPr>
                        <a:t>M0</a:t>
                      </a:r>
                      <a:endParaRPr lang="vi-VN"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Không di căn xa</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790900446"/>
                  </a:ext>
                </a:extLst>
              </a:tr>
              <a:tr h="335323">
                <a:tc>
                  <a:txBody>
                    <a:bodyPr/>
                    <a:lstStyle/>
                    <a:p>
                      <a:r>
                        <a:rPr lang="vi-VN" sz="1600">
                          <a:latin typeface="Arial" panose="020B0604020202020204" pitchFamily="34" charset="0"/>
                          <a:cs typeface="Arial" panose="020B0604020202020204" pitchFamily="34" charset="0"/>
                        </a:rPr>
                        <a:t>M1</a:t>
                      </a:r>
                      <a:endParaRPr lang="vi-VN"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vi-VN" sz="1600">
                          <a:latin typeface="Arial" panose="020B0604020202020204" pitchFamily="34" charset="0"/>
                          <a:cs typeface="Arial" panose="020B0604020202020204" pitchFamily="34" charset="0"/>
                        </a:rPr>
                        <a:t>Có di căn xa</a:t>
                      </a:r>
                      <a:endParaRPr lang="en-US" sz="1600" b="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560263584"/>
                  </a:ext>
                </a:extLst>
              </a:tr>
            </a:tbl>
          </a:graphicData>
        </a:graphic>
      </p:graphicFrame>
      <p:graphicFrame>
        <p:nvGraphicFramePr>
          <p:cNvPr id="9" name="Table 9">
            <a:extLst>
              <a:ext uri="{FF2B5EF4-FFF2-40B4-BE49-F238E27FC236}">
                <a16:creationId xmlns:a16="http://schemas.microsoft.com/office/drawing/2014/main" id="{8E6F0AAD-3A63-4872-E7CA-ED1E0639B693}"/>
              </a:ext>
            </a:extLst>
          </p:cNvPr>
          <p:cNvGraphicFramePr>
            <a:graphicFrameLocks noGrp="1"/>
          </p:cNvGraphicFramePr>
          <p:nvPr>
            <p:extLst>
              <p:ext uri="{D42A27DB-BD31-4B8C-83A1-F6EECF244321}">
                <p14:modId xmlns:p14="http://schemas.microsoft.com/office/powerpoint/2010/main" val="3889882598"/>
              </p:ext>
            </p:extLst>
          </p:nvPr>
        </p:nvGraphicFramePr>
        <p:xfrm>
          <a:off x="6863715" y="1507386"/>
          <a:ext cx="4775188" cy="4122450"/>
        </p:xfrm>
        <a:graphic>
          <a:graphicData uri="http://schemas.openxmlformats.org/drawingml/2006/table">
            <a:tbl>
              <a:tblPr firstRow="1" bandRow="1">
                <a:tableStyleId>{D7AC3CCA-C797-4891-BE02-D94E43425B78}</a:tableStyleId>
              </a:tblPr>
              <a:tblGrid>
                <a:gridCol w="1193797">
                  <a:extLst>
                    <a:ext uri="{9D8B030D-6E8A-4147-A177-3AD203B41FA5}">
                      <a16:colId xmlns:a16="http://schemas.microsoft.com/office/drawing/2014/main" val="973595287"/>
                    </a:ext>
                  </a:extLst>
                </a:gridCol>
                <a:gridCol w="1193797">
                  <a:extLst>
                    <a:ext uri="{9D8B030D-6E8A-4147-A177-3AD203B41FA5}">
                      <a16:colId xmlns:a16="http://schemas.microsoft.com/office/drawing/2014/main" val="4211634923"/>
                    </a:ext>
                  </a:extLst>
                </a:gridCol>
                <a:gridCol w="1193797">
                  <a:extLst>
                    <a:ext uri="{9D8B030D-6E8A-4147-A177-3AD203B41FA5}">
                      <a16:colId xmlns:a16="http://schemas.microsoft.com/office/drawing/2014/main" val="1750636254"/>
                    </a:ext>
                  </a:extLst>
                </a:gridCol>
                <a:gridCol w="1193797">
                  <a:extLst>
                    <a:ext uri="{9D8B030D-6E8A-4147-A177-3AD203B41FA5}">
                      <a16:colId xmlns:a16="http://schemas.microsoft.com/office/drawing/2014/main" val="3425944268"/>
                    </a:ext>
                  </a:extLst>
                </a:gridCol>
              </a:tblGrid>
              <a:tr h="381952">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Giai đoạn</a:t>
                      </a:r>
                      <a:endParaRPr lang="en-US" sz="1400" b="1"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T</a:t>
                      </a:r>
                      <a:endParaRPr lang="en-US" sz="1400" b="1"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N</a:t>
                      </a:r>
                      <a:endParaRPr lang="en-US" sz="1400" b="1"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M</a:t>
                      </a:r>
                      <a:endParaRPr lang="en-US" sz="1400" b="1"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extLst>
                  <a:ext uri="{0D108BD9-81ED-4DB2-BD59-A6C34878D82A}">
                    <a16:rowId xmlns:a16="http://schemas.microsoft.com/office/drawing/2014/main" val="1973494640"/>
                  </a:ext>
                </a:extLst>
              </a:tr>
              <a:tr h="511889">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0</a:t>
                      </a:r>
                      <a:endParaRPr lang="en-US" sz="1400" b="1"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Tis</a:t>
                      </a:r>
                      <a:endParaRPr lang="vi-VN"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N0</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M0</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extLst>
                  <a:ext uri="{0D108BD9-81ED-4DB2-BD59-A6C34878D82A}">
                    <a16:rowId xmlns:a16="http://schemas.microsoft.com/office/drawing/2014/main" val="1020071726"/>
                  </a:ext>
                </a:extLst>
              </a:tr>
              <a:tr h="511889">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I</a:t>
                      </a:r>
                      <a:endParaRPr lang="en-US" sz="1400" b="1"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T1</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N0</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M0</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extLst>
                  <a:ext uri="{0D108BD9-81ED-4DB2-BD59-A6C34878D82A}">
                    <a16:rowId xmlns:a16="http://schemas.microsoft.com/office/drawing/2014/main" val="2072269586"/>
                  </a:ext>
                </a:extLst>
              </a:tr>
              <a:tr h="637714">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IIA</a:t>
                      </a:r>
                      <a:endParaRPr lang="en-US" sz="1400" b="1"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T1</a:t>
                      </a:r>
                    </a:p>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T2</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N1</a:t>
                      </a:r>
                    </a:p>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N0</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atin typeface="Arial" panose="020B0604020202020204" pitchFamily="34" charset="0"/>
                          <a:cs typeface="Arial" panose="020B0604020202020204" pitchFamily="34" charset="0"/>
                          <a:sym typeface="Arial"/>
                        </a:rPr>
                        <a:t>M0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atin typeface="Arial" panose="020B0604020202020204" pitchFamily="34" charset="0"/>
                          <a:cs typeface="Arial" panose="020B0604020202020204" pitchFamily="34" charset="0"/>
                          <a:sym typeface="Arial"/>
                        </a:rPr>
                        <a:t>M0</a:t>
                      </a:r>
                      <a:endParaRPr lang="en-US" sz="1400" b="0" i="0" u="none" strike="noStrike" cap="none" noProof="0">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extLst>
                  <a:ext uri="{0D108BD9-81ED-4DB2-BD59-A6C34878D82A}">
                    <a16:rowId xmlns:a16="http://schemas.microsoft.com/office/drawing/2014/main" val="935181426"/>
                  </a:ext>
                </a:extLst>
              </a:tr>
              <a:tr h="637714">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IIB</a:t>
                      </a:r>
                      <a:endParaRPr lang="en-US" sz="1400" b="1"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T2</a:t>
                      </a:r>
                    </a:p>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T3</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N1</a:t>
                      </a:r>
                    </a:p>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N0, N1</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atin typeface="Arial" panose="020B0604020202020204" pitchFamily="34" charset="0"/>
                          <a:cs typeface="Arial" panose="020B0604020202020204" pitchFamily="34" charset="0"/>
                          <a:sym typeface="Arial"/>
                        </a:rPr>
                        <a:t>M0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atin typeface="Arial" panose="020B0604020202020204" pitchFamily="34" charset="0"/>
                          <a:cs typeface="Arial" panose="020B0604020202020204" pitchFamily="34" charset="0"/>
                          <a:sym typeface="Arial"/>
                        </a:rPr>
                        <a:t>M0</a:t>
                      </a:r>
                      <a:endParaRPr lang="en-US" sz="1400" b="0" i="0" u="none" strike="noStrike" cap="none" noProof="0">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extLst>
                  <a:ext uri="{0D108BD9-81ED-4DB2-BD59-A6C34878D82A}">
                    <a16:rowId xmlns:a16="http://schemas.microsoft.com/office/drawing/2014/main" val="3590352225"/>
                  </a:ext>
                </a:extLst>
              </a:tr>
              <a:tr h="511889">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IIIA</a:t>
                      </a:r>
                      <a:endParaRPr lang="en-US" sz="1400" b="1"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T1, T2, T3</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N2</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atin typeface="Arial" panose="020B0604020202020204" pitchFamily="34" charset="0"/>
                          <a:cs typeface="Arial" panose="020B0604020202020204" pitchFamily="34" charset="0"/>
                          <a:sym typeface="Arial"/>
                        </a:rPr>
                        <a:t>M0</a:t>
                      </a:r>
                      <a:endParaRPr lang="en-US" sz="1400" b="0" i="0" u="none" strike="noStrike" cap="none" noProof="0">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extLst>
                  <a:ext uri="{0D108BD9-81ED-4DB2-BD59-A6C34878D82A}">
                    <a16:rowId xmlns:a16="http://schemas.microsoft.com/office/drawing/2014/main" val="2303436762"/>
                  </a:ext>
                </a:extLst>
              </a:tr>
              <a:tr h="417514">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IIIB</a:t>
                      </a:r>
                      <a:endParaRPr lang="en-US" sz="1400" b="1"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T4</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Bất kì N</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u="none" strike="noStrike" cap="none" noProof="0">
                          <a:latin typeface="Arial" panose="020B0604020202020204" pitchFamily="34" charset="0"/>
                          <a:cs typeface="Arial" panose="020B0604020202020204" pitchFamily="34" charset="0"/>
                          <a:sym typeface="Arial"/>
                        </a:rPr>
                        <a:t>M0</a:t>
                      </a:r>
                      <a:endParaRPr lang="vi-VN" sz="1400" b="0" i="0" u="none" strike="noStrike" cap="none" noProof="0">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extLst>
                  <a:ext uri="{0D108BD9-81ED-4DB2-BD59-A6C34878D82A}">
                    <a16:rowId xmlns:a16="http://schemas.microsoft.com/office/drawing/2014/main" val="2033942249"/>
                  </a:ext>
                </a:extLst>
              </a:tr>
              <a:tr h="511889">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IV</a:t>
                      </a:r>
                      <a:endParaRPr lang="en-US" sz="1400" b="1"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Bất kì T</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Bất kì N</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u="none" strike="noStrike" cap="none">
                          <a:latin typeface="Arial" panose="020B0604020202020204" pitchFamily="34" charset="0"/>
                          <a:cs typeface="Arial" panose="020B0604020202020204" pitchFamily="34" charset="0"/>
                          <a:sym typeface="Arial"/>
                        </a:rPr>
                        <a:t>M1</a:t>
                      </a:r>
                      <a:endParaRPr lang="en-US" sz="1400" b="0" i="0" u="none" strike="noStrike" cap="none">
                        <a:solidFill>
                          <a:schemeClr val="tx1">
                            <a:lumMod val="75000"/>
                            <a:lumOff val="25000"/>
                          </a:schemeClr>
                        </a:solidFill>
                        <a:latin typeface="Arial" panose="020B0604020202020204" pitchFamily="34" charset="0"/>
                        <a:ea typeface="+mn-ea"/>
                        <a:cs typeface="Arial" panose="020B0604020202020204" pitchFamily="34" charset="0"/>
                        <a:sym typeface="Arial"/>
                      </a:endParaRPr>
                    </a:p>
                  </a:txBody>
                  <a:tcPr marL="72226" marR="72226" marT="36113" marB="36113"/>
                </a:tc>
                <a:extLst>
                  <a:ext uri="{0D108BD9-81ED-4DB2-BD59-A6C34878D82A}">
                    <a16:rowId xmlns:a16="http://schemas.microsoft.com/office/drawing/2014/main" val="3395477161"/>
                  </a:ext>
                </a:extLst>
              </a:tr>
            </a:tbl>
          </a:graphicData>
        </a:graphic>
      </p:graphicFrame>
      <p:sp>
        <p:nvSpPr>
          <p:cNvPr id="10" name="TextBox 9"/>
          <p:cNvSpPr txBox="1"/>
          <p:nvPr/>
        </p:nvSpPr>
        <p:spPr>
          <a:xfrm>
            <a:off x="1568687" y="716531"/>
            <a:ext cx="4415253"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Ung thư đoạn cuối OMC</a:t>
            </a:r>
            <a:endParaRPr lang="en-US" sz="2800" b="1">
              <a:latin typeface="Arial" panose="020B0604020202020204" pitchFamily="34" charset="0"/>
              <a:cs typeface="Arial" panose="020B0604020202020204" pitchFamily="34" charset="0"/>
            </a:endParaRPr>
          </a:p>
        </p:txBody>
      </p:sp>
      <p:sp>
        <p:nvSpPr>
          <p:cNvPr id="6" name="Title 1"/>
          <p:cNvSpPr txBox="1">
            <a:spLocks/>
          </p:cNvSpPr>
          <p:nvPr/>
        </p:nvSpPr>
        <p:spPr>
          <a:xfrm>
            <a:off x="182745" y="-1158"/>
            <a:ext cx="5939137"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III. </a:t>
            </a:r>
            <a:r>
              <a:rPr lang="vi-VN" b="1">
                <a:latin typeface="Arial" panose="020B0604020202020204" pitchFamily="34" charset="0"/>
                <a:cs typeface="Arial" panose="020B0604020202020204" pitchFamily="34" charset="0"/>
              </a:rPr>
              <a:t>Phân giai đoạn ung thư</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160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C8A6FDC6-FD99-81CD-FD3D-2D1E26B1AC7E}"/>
              </a:ext>
            </a:extLst>
          </p:cNvPr>
          <p:cNvSpPr>
            <a:spLocks noGrp="1"/>
          </p:cNvSpPr>
          <p:nvPr>
            <p:ph idx="1"/>
          </p:nvPr>
        </p:nvSpPr>
        <p:spPr>
          <a:xfrm>
            <a:off x="2356983" y="1674055"/>
            <a:ext cx="4991459" cy="4063068"/>
          </a:xfrm>
        </p:spPr>
        <p:txBody>
          <a:bodyPr/>
          <a:lstStyle/>
          <a:p>
            <a:pPr algn="just"/>
            <a:r>
              <a:rPr lang="vi-VN" sz="2400" dirty="0">
                <a:latin typeface="Arial" panose="020B0604020202020204" pitchFamily="34" charset="0"/>
                <a:cs typeface="Arial" panose="020B0604020202020204" pitchFamily="34" charset="0"/>
              </a:rPr>
              <a:t>Ung thư quanh </a:t>
            </a:r>
            <a:r>
              <a:rPr lang="vi-VN" sz="2400" dirty="0" err="1">
                <a:latin typeface="Arial" panose="020B0604020202020204" pitchFamily="34" charset="0"/>
                <a:cs typeface="Arial" panose="020B0604020202020204" pitchFamily="34" charset="0"/>
              </a:rPr>
              <a:t>bóng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vater</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là</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tập</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hợp</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những</a:t>
            </a:r>
            <a:r>
              <a:rPr lang="vi-VN" sz="2400" dirty="0">
                <a:latin typeface="Arial" panose="020B0604020202020204" pitchFamily="34" charset="0"/>
                <a:cs typeface="Arial" panose="020B0604020202020204" pitchFamily="34" charset="0"/>
              </a:rPr>
              <a:t> tân sinh </a:t>
            </a:r>
            <a:r>
              <a:rPr lang="vi-VN" sz="2400" dirty="0" err="1">
                <a:latin typeface="Arial" panose="020B0604020202020204" pitchFamily="34" charset="0"/>
                <a:cs typeface="Arial" panose="020B0604020202020204" pitchFamily="34" charset="0"/>
              </a:rPr>
              <a:t>ác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tính</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của</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vùng</a:t>
            </a:r>
            <a:r>
              <a:rPr lang="vi-VN" sz="2400" dirty="0">
                <a:latin typeface="Arial" panose="020B0604020202020204" pitchFamily="34" charset="0"/>
                <a:cs typeface="Arial" panose="020B0604020202020204" pitchFamily="34" charset="0"/>
              </a:rPr>
              <a:t> quanh </a:t>
            </a:r>
            <a:r>
              <a:rPr lang="vi-VN" sz="2400" dirty="0" err="1">
                <a:latin typeface="Arial" panose="020B0604020202020204" pitchFamily="34" charset="0"/>
                <a:cs typeface="Arial" panose="020B0604020202020204" pitchFamily="34" charset="0"/>
              </a:rPr>
              <a:t>bóng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vater</a:t>
            </a:r>
            <a:r>
              <a:rPr lang="vi-VN" sz="2400" dirty="0">
                <a:latin typeface="Arial" panose="020B0604020202020204" pitchFamily="34" charset="0"/>
                <a:cs typeface="Arial" panose="020B0604020202020204" pitchFamily="34" charset="0"/>
              </a:rPr>
              <a:t>. </a:t>
            </a:r>
          </a:p>
          <a:p>
            <a:pPr algn="just"/>
            <a:r>
              <a:rPr lang="vi-VN" sz="2400" dirty="0" err="1">
                <a:latin typeface="Arial" panose="020B0604020202020204" pitchFamily="34" charset="0"/>
                <a:cs typeface="Arial" panose="020B0604020202020204" pitchFamily="34" charset="0"/>
              </a:rPr>
              <a:t>Vùng</a:t>
            </a:r>
            <a:r>
              <a:rPr lang="vi-VN" sz="2400" dirty="0">
                <a:latin typeface="Arial" panose="020B0604020202020204" pitchFamily="34" charset="0"/>
                <a:cs typeface="Arial" panose="020B0604020202020204" pitchFamily="34" charset="0"/>
              </a:rPr>
              <a:t> quanh </a:t>
            </a:r>
            <a:r>
              <a:rPr lang="vi-VN" sz="2400" dirty="0" err="1">
                <a:latin typeface="Arial" panose="020B0604020202020204" pitchFamily="34" charset="0"/>
                <a:cs typeface="Arial" panose="020B0604020202020204" pitchFamily="34" charset="0"/>
              </a:rPr>
              <a:t>bóng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vater</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giới</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hạn</a:t>
            </a:r>
            <a:r>
              <a:rPr lang="vi-VN" sz="2400" dirty="0">
                <a:latin typeface="Arial" panose="020B0604020202020204" pitchFamily="34" charset="0"/>
                <a:cs typeface="Arial" panose="020B0604020202020204" pitchFamily="34" charset="0"/>
              </a:rPr>
              <a:t> trong </a:t>
            </a:r>
            <a:r>
              <a:rPr lang="vi-VN" sz="2400" dirty="0" err="1">
                <a:latin typeface="Arial" panose="020B0604020202020204" pitchFamily="34" charset="0"/>
                <a:cs typeface="Arial" panose="020B0604020202020204" pitchFamily="34" charset="0"/>
              </a:rPr>
              <a:t>bán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kính</a:t>
            </a:r>
            <a:r>
              <a:rPr lang="vi-VN" sz="2400" dirty="0">
                <a:latin typeface="Arial" panose="020B0604020202020204" pitchFamily="34" charset="0"/>
                <a:cs typeface="Arial" panose="020B0604020202020204" pitchFamily="34" charset="0"/>
              </a:rPr>
              <a:t> 2cm quanh </a:t>
            </a:r>
            <a:r>
              <a:rPr lang="vi-VN" sz="2400" dirty="0" err="1">
                <a:latin typeface="Arial" panose="020B0604020202020204" pitchFamily="34" charset="0"/>
                <a:cs typeface="Arial" panose="020B0604020202020204" pitchFamily="34" charset="0"/>
              </a:rPr>
              <a:t>nhú</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tá</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lớn</a:t>
            </a:r>
            <a:r>
              <a:rPr lang="vi-VN" sz="2400" dirty="0">
                <a:latin typeface="Arial" panose="020B0604020202020204" pitchFamily="34" charset="0"/>
                <a:cs typeface="Arial" panose="020B0604020202020204" pitchFamily="34" charset="0"/>
              </a:rPr>
              <a:t>. Bao </a:t>
            </a:r>
            <a:r>
              <a:rPr lang="vi-VN" sz="2400" dirty="0" err="1">
                <a:latin typeface="Arial" panose="020B0604020202020204" pitchFamily="34" charset="0"/>
                <a:cs typeface="Arial" panose="020B0604020202020204" pitchFamily="34" charset="0"/>
              </a:rPr>
              <a:t>gồm</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đầu</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tụy</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bóng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vater</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đoạn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cuối</a:t>
            </a:r>
            <a:r>
              <a:rPr lang="vi-VN" sz="2400" dirty="0">
                <a:latin typeface="Arial" panose="020B0604020202020204" pitchFamily="34" charset="0"/>
                <a:cs typeface="Arial" panose="020B0604020202020204" pitchFamily="34" charset="0"/>
              </a:rPr>
              <a:t> OMC </a:t>
            </a:r>
            <a:r>
              <a:rPr lang="vi-VN" sz="2400" dirty="0" err="1">
                <a:latin typeface="Arial" panose="020B0604020202020204" pitchFamily="34" charset="0"/>
                <a:cs typeface="Arial" panose="020B0604020202020204" pitchFamily="34" charset="0"/>
              </a:rPr>
              <a:t>và</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tá</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tràng</a:t>
            </a:r>
            <a:r>
              <a:rPr lang="vi-VN" sz="2400" dirty="0">
                <a:latin typeface="Arial" panose="020B0604020202020204" pitchFamily="34" charset="0"/>
                <a:cs typeface="Arial" panose="020B0604020202020204" pitchFamily="34" charset="0"/>
              </a:rPr>
              <a:t>.</a:t>
            </a:r>
          </a:p>
          <a:p>
            <a:pPr algn="just"/>
            <a:r>
              <a:rPr lang="vi-VN" sz="2400" dirty="0" err="1">
                <a:latin typeface="Arial" panose="020B0604020202020204" pitchFamily="34" charset="0"/>
                <a:cs typeface="Arial" panose="020B0604020202020204" pitchFamily="34" charset="0"/>
              </a:rPr>
              <a:t>Có</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biểu</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hiện</a:t>
            </a:r>
            <a:r>
              <a:rPr lang="vi-VN" sz="2400" dirty="0">
                <a:latin typeface="Arial" panose="020B0604020202020204" pitchFamily="34" charset="0"/>
                <a:cs typeface="Arial" panose="020B0604020202020204" pitchFamily="34" charset="0"/>
              </a:rPr>
              <a:t> lâm </a:t>
            </a:r>
            <a:r>
              <a:rPr lang="vi-VN" sz="2400" dirty="0" err="1">
                <a:latin typeface="Arial" panose="020B0604020202020204" pitchFamily="34" charset="0"/>
                <a:cs typeface="Arial" panose="020B0604020202020204" pitchFamily="34" charset="0"/>
              </a:rPr>
              <a:t>sàng</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chẩn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đoán</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và</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điều</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trị</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giống</a:t>
            </a:r>
            <a:r>
              <a:rPr lang="vi-VN" sz="2400" dirty="0">
                <a:latin typeface="Arial" panose="020B0604020202020204" pitchFamily="34" charset="0"/>
                <a:cs typeface="Arial" panose="020B0604020202020204" pitchFamily="34" charset="0"/>
              </a:rPr>
              <a:t> nhau</a:t>
            </a:r>
            <a:r>
              <a:rPr lang="vi-VN" dirty="0">
                <a:latin typeface="Arial" panose="020B0604020202020204" pitchFamily="34" charset="0"/>
                <a:cs typeface="Arial" panose="020B0604020202020204" pitchFamily="34" charset="0"/>
              </a:rPr>
              <a:t>.</a:t>
            </a:r>
          </a:p>
          <a:p>
            <a:pPr marL="0" indent="0">
              <a:buNone/>
            </a:pPr>
            <a:endParaRPr lang="en-US" dirty="0"/>
          </a:p>
        </p:txBody>
      </p:sp>
      <p:pic>
        <p:nvPicPr>
          <p:cNvPr id="4" name="Hình ảnh 3">
            <a:extLst>
              <a:ext uri="{FF2B5EF4-FFF2-40B4-BE49-F238E27FC236}">
                <a16:creationId xmlns:a16="http://schemas.microsoft.com/office/drawing/2014/main" id="{6154E850-C432-9B45-D3BD-CFEB6F8D0D0E}"/>
              </a:ext>
            </a:extLst>
          </p:cNvPr>
          <p:cNvPicPr>
            <a:picLocks noChangeAspect="1"/>
          </p:cNvPicPr>
          <p:nvPr/>
        </p:nvPicPr>
        <p:blipFill>
          <a:blip r:embed="rId2"/>
          <a:stretch>
            <a:fillRect/>
          </a:stretch>
        </p:blipFill>
        <p:spPr>
          <a:xfrm>
            <a:off x="7719782" y="1674055"/>
            <a:ext cx="4364366" cy="4063068"/>
          </a:xfrm>
          <a:prstGeom prst="rect">
            <a:avLst/>
          </a:prstGeom>
        </p:spPr>
      </p:pic>
      <p:sp>
        <p:nvSpPr>
          <p:cNvPr id="5" name="Title 1"/>
          <p:cNvSpPr txBox="1">
            <a:spLocks/>
          </p:cNvSpPr>
          <p:nvPr/>
        </p:nvSpPr>
        <p:spPr>
          <a:xfrm>
            <a:off x="182746" y="-1158"/>
            <a:ext cx="5543006"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 Tổng quan</a:t>
            </a:r>
          </a:p>
        </p:txBody>
      </p:sp>
    </p:spTree>
    <p:extLst>
      <p:ext uri="{BB962C8B-B14F-4D97-AF65-F5344CB8AC3E}">
        <p14:creationId xmlns:p14="http://schemas.microsoft.com/office/powerpoint/2010/main" val="3490962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8">
            <a:extLst>
              <a:ext uri="{FF2B5EF4-FFF2-40B4-BE49-F238E27FC236}">
                <a16:creationId xmlns:a16="http://schemas.microsoft.com/office/drawing/2014/main" id="{871179FB-C26B-24F5-F3B2-BCA9614462FD}"/>
              </a:ext>
            </a:extLst>
          </p:cNvPr>
          <p:cNvGraphicFramePr>
            <a:graphicFrameLocks noGrp="1"/>
          </p:cNvGraphicFramePr>
          <p:nvPr>
            <p:extLst>
              <p:ext uri="{D42A27DB-BD31-4B8C-83A1-F6EECF244321}">
                <p14:modId xmlns:p14="http://schemas.microsoft.com/office/powerpoint/2010/main" val="281042782"/>
              </p:ext>
            </p:extLst>
          </p:nvPr>
        </p:nvGraphicFramePr>
        <p:xfrm>
          <a:off x="741850" y="1537578"/>
          <a:ext cx="6192935" cy="5098838"/>
        </p:xfrm>
        <a:graphic>
          <a:graphicData uri="http://schemas.openxmlformats.org/drawingml/2006/table">
            <a:tbl>
              <a:tblPr firstRow="1" bandRow="1">
                <a:tableStyleId>{E8B1032C-EA38-4F05-BA0D-38AFFFC7BED3}</a:tableStyleId>
              </a:tblPr>
              <a:tblGrid>
                <a:gridCol w="602768">
                  <a:extLst>
                    <a:ext uri="{9D8B030D-6E8A-4147-A177-3AD203B41FA5}">
                      <a16:colId xmlns:a16="http://schemas.microsoft.com/office/drawing/2014/main" val="3627211828"/>
                    </a:ext>
                  </a:extLst>
                </a:gridCol>
                <a:gridCol w="5590167">
                  <a:extLst>
                    <a:ext uri="{9D8B030D-6E8A-4147-A177-3AD203B41FA5}">
                      <a16:colId xmlns:a16="http://schemas.microsoft.com/office/drawing/2014/main" val="2019747085"/>
                    </a:ext>
                  </a:extLst>
                </a:gridCol>
              </a:tblGrid>
              <a:tr h="0">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Tx</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Không xác định được u nguyên phát</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217294728"/>
                  </a:ext>
                </a:extLst>
              </a:tr>
              <a:tr h="337880">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T0</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Không có bằng chứng u nguyên phát</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4228904784"/>
                  </a:ext>
                </a:extLst>
              </a:tr>
              <a:tr h="337880">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Tis</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Ung thư tại chỗ</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819407624"/>
                  </a:ext>
                </a:extLst>
              </a:tr>
              <a:tr h="557038">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T1a</a:t>
                      </a:r>
                    </a:p>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T1b</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U xâm lấn qua lớp màng đáy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600" u="none" strike="noStrike" cap="none">
                          <a:latin typeface="Arial" panose="020B0604020202020204" pitchFamily="34" charset="0"/>
                          <a:cs typeface="Arial" panose="020B0604020202020204" pitchFamily="34" charset="0"/>
                          <a:sym typeface="Arial"/>
                        </a:rPr>
                        <a:t>U xâm lấn qua lớp dưới niêm</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1269441665"/>
                  </a:ext>
                </a:extLst>
              </a:tr>
              <a:tr h="337880">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T2</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600" u="none" strike="noStrike" cap="none" noProof="0">
                          <a:latin typeface="Arial" panose="020B0604020202020204" pitchFamily="34" charset="0"/>
                          <a:cs typeface="Arial" panose="020B0604020202020204" pitchFamily="34" charset="0"/>
                          <a:sym typeface="Arial"/>
                        </a:rPr>
                        <a:t>U xâm lấn qua lớp cơ niêm</a:t>
                      </a:r>
                      <a:endParaRPr lang="en-US" sz="1600" b="0" i="0" u="none" strike="noStrike" cap="none" noProof="0">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2099816489"/>
                  </a:ext>
                </a:extLst>
              </a:tr>
              <a:tr h="557038">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T3</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600" u="none" strike="noStrike" cap="none" noProof="0">
                          <a:latin typeface="Arial" panose="020B0604020202020204" pitchFamily="34" charset="0"/>
                          <a:cs typeface="Arial" panose="020B0604020202020204" pitchFamily="34" charset="0"/>
                          <a:sym typeface="Arial"/>
                        </a:rPr>
                        <a:t>U xâm lấn qua lớp cơ niêm đến lớp dưới thanh mạc, vào mạc treo hay ra sau phúc mạc nhưng chưa qua phúc mạc thành</a:t>
                      </a:r>
                      <a:endParaRPr lang="en-US" sz="1600" b="0" i="0" u="none" strike="noStrike" cap="none" noProof="0">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2511775444"/>
                  </a:ext>
                </a:extLst>
              </a:tr>
              <a:tr h="337880">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T4</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U xâm lấn qua phúc mạc thành hay các cơ quan lân cận</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3529348420"/>
                  </a:ext>
                </a:extLst>
              </a:tr>
              <a:tr h="337880">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Nx</a:t>
                      </a:r>
                      <a:endParaRPr lang="vi-VN"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Hạch vùng không đánh giá được</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1956897787"/>
                  </a:ext>
                </a:extLst>
              </a:tr>
              <a:tr h="337880">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N0</a:t>
                      </a:r>
                      <a:endParaRPr lang="vi-VN"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Không di căn hạch vùng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1951151950"/>
                  </a:ext>
                </a:extLst>
              </a:tr>
              <a:tr h="337880">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N1</a:t>
                      </a:r>
                      <a:endParaRPr lang="vi-VN"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1 – 3 hạch vùng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267440270"/>
                  </a:ext>
                </a:extLst>
              </a:tr>
              <a:tr h="337880">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N2</a:t>
                      </a:r>
                      <a:endParaRPr lang="vi-VN"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Từ 4 hạch vùng trở lên</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2077888555"/>
                  </a:ext>
                </a:extLst>
              </a:tr>
              <a:tr h="337880">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M0</a:t>
                      </a:r>
                      <a:endParaRPr lang="vi-VN"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Không di căn xa</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2790900446"/>
                  </a:ext>
                </a:extLst>
              </a:tr>
              <a:tr h="337880">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M1</a:t>
                      </a:r>
                      <a:endParaRPr lang="vi-VN"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vi-VN" sz="1600" u="none" strike="noStrike" cap="none">
                          <a:latin typeface="Arial" panose="020B0604020202020204" pitchFamily="34" charset="0"/>
                          <a:cs typeface="Arial" panose="020B0604020202020204" pitchFamily="34" charset="0"/>
                          <a:sym typeface="Arial"/>
                        </a:rPr>
                        <a:t>Có di căn xa</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solidFill>
                      <a:schemeClr val="bg1">
                        <a:lumMod val="95000"/>
                      </a:schemeClr>
                    </a:solidFill>
                  </a:tcPr>
                </a:tc>
                <a:extLst>
                  <a:ext uri="{0D108BD9-81ED-4DB2-BD59-A6C34878D82A}">
                    <a16:rowId xmlns:a16="http://schemas.microsoft.com/office/drawing/2014/main" val="560263584"/>
                  </a:ext>
                </a:extLst>
              </a:tr>
            </a:tbl>
          </a:graphicData>
        </a:graphic>
      </p:graphicFrame>
      <p:graphicFrame>
        <p:nvGraphicFramePr>
          <p:cNvPr id="7" name="Table 9">
            <a:extLst>
              <a:ext uri="{FF2B5EF4-FFF2-40B4-BE49-F238E27FC236}">
                <a16:creationId xmlns:a16="http://schemas.microsoft.com/office/drawing/2014/main" id="{9253893B-BAC5-0442-D9DB-9558D79C07ED}"/>
              </a:ext>
            </a:extLst>
          </p:cNvPr>
          <p:cNvGraphicFramePr>
            <a:graphicFrameLocks noGrp="1"/>
          </p:cNvGraphicFramePr>
          <p:nvPr>
            <p:extLst>
              <p:ext uri="{D42A27DB-BD31-4B8C-83A1-F6EECF244321}">
                <p14:modId xmlns:p14="http://schemas.microsoft.com/office/powerpoint/2010/main" val="2064749726"/>
              </p:ext>
            </p:extLst>
          </p:nvPr>
        </p:nvGraphicFramePr>
        <p:xfrm>
          <a:off x="7413214" y="1537578"/>
          <a:ext cx="4374648" cy="4191290"/>
        </p:xfrm>
        <a:graphic>
          <a:graphicData uri="http://schemas.openxmlformats.org/drawingml/2006/table">
            <a:tbl>
              <a:tblPr firstRow="1" bandRow="1">
                <a:tableStyleId>{D7AC3CCA-C797-4891-BE02-D94E43425B78}</a:tableStyleId>
              </a:tblPr>
              <a:tblGrid>
                <a:gridCol w="1093662">
                  <a:extLst>
                    <a:ext uri="{9D8B030D-6E8A-4147-A177-3AD203B41FA5}">
                      <a16:colId xmlns:a16="http://schemas.microsoft.com/office/drawing/2014/main" val="973595287"/>
                    </a:ext>
                  </a:extLst>
                </a:gridCol>
                <a:gridCol w="1093662">
                  <a:extLst>
                    <a:ext uri="{9D8B030D-6E8A-4147-A177-3AD203B41FA5}">
                      <a16:colId xmlns:a16="http://schemas.microsoft.com/office/drawing/2014/main" val="4211634923"/>
                    </a:ext>
                  </a:extLst>
                </a:gridCol>
                <a:gridCol w="1093662">
                  <a:extLst>
                    <a:ext uri="{9D8B030D-6E8A-4147-A177-3AD203B41FA5}">
                      <a16:colId xmlns:a16="http://schemas.microsoft.com/office/drawing/2014/main" val="1750636254"/>
                    </a:ext>
                  </a:extLst>
                </a:gridCol>
                <a:gridCol w="1093662">
                  <a:extLst>
                    <a:ext uri="{9D8B030D-6E8A-4147-A177-3AD203B41FA5}">
                      <a16:colId xmlns:a16="http://schemas.microsoft.com/office/drawing/2014/main" val="3425944268"/>
                    </a:ext>
                  </a:extLst>
                </a:gridCol>
              </a:tblGrid>
              <a:tr h="619582">
                <a:tc>
                  <a:txBody>
                    <a:bodyPr/>
                    <a:lstStyle/>
                    <a:p>
                      <a:r>
                        <a:rPr lang="vi-VN" sz="1400">
                          <a:latin typeface="Arial" panose="020B0604020202020204" pitchFamily="34" charset="0"/>
                          <a:cs typeface="Arial" panose="020B0604020202020204" pitchFamily="34" charset="0"/>
                        </a:rPr>
                        <a:t>Giai đoạn</a:t>
                      </a:r>
                      <a:endParaRPr lang="en-US" sz="1400" b="1">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N</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M</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73494640"/>
                  </a:ext>
                </a:extLst>
              </a:tr>
              <a:tr h="364460">
                <a:tc>
                  <a:txBody>
                    <a:bodyPr/>
                    <a:lstStyle/>
                    <a:p>
                      <a:r>
                        <a:rPr lang="vi-VN" sz="1400">
                          <a:latin typeface="Arial" panose="020B0604020202020204" pitchFamily="34" charset="0"/>
                          <a:cs typeface="Arial" panose="020B0604020202020204" pitchFamily="34" charset="0"/>
                        </a:rPr>
                        <a:t>0</a:t>
                      </a:r>
                      <a:endParaRPr lang="en-US" sz="1400" b="1">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Tis</a:t>
                      </a:r>
                      <a:endParaRPr lang="vi-VN" sz="140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N0</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M0</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20071726"/>
                  </a:ext>
                </a:extLst>
              </a:tr>
              <a:tr h="619582">
                <a:tc>
                  <a:txBody>
                    <a:bodyPr/>
                    <a:lstStyle/>
                    <a:p>
                      <a:r>
                        <a:rPr lang="vi-VN" sz="1400">
                          <a:latin typeface="Arial" panose="020B0604020202020204" pitchFamily="34" charset="0"/>
                          <a:cs typeface="Arial" panose="020B0604020202020204" pitchFamily="34" charset="0"/>
                        </a:rPr>
                        <a:t>I</a:t>
                      </a:r>
                      <a:endParaRPr lang="en-US" sz="1400" b="1">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T1, T2</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N0</a:t>
                      </a:r>
                      <a:endParaRPr kumimoji="0" lang="en-US" sz="14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M0</a:t>
                      </a:r>
                      <a:endParaRPr kumimoji="0" lang="en-US" sz="14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2269586"/>
                  </a:ext>
                </a:extLst>
              </a:tr>
              <a:tr h="364460">
                <a:tc>
                  <a:txBody>
                    <a:bodyPr/>
                    <a:lstStyle/>
                    <a:p>
                      <a:r>
                        <a:rPr lang="vi-VN" sz="1400">
                          <a:latin typeface="Arial" panose="020B0604020202020204" pitchFamily="34" charset="0"/>
                          <a:cs typeface="Arial" panose="020B0604020202020204" pitchFamily="34" charset="0"/>
                        </a:rPr>
                        <a:t>IIA</a:t>
                      </a:r>
                      <a:endParaRPr lang="en-US" sz="1400" b="1">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T3</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N0</a:t>
                      </a:r>
                      <a:endParaRPr kumimoji="0" lang="en-US" sz="14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M0</a:t>
                      </a:r>
                      <a:endParaRPr kumimoji="0" lang="en-US" sz="14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935181426"/>
                  </a:ext>
                </a:extLst>
              </a:tr>
              <a:tr h="364460">
                <a:tc>
                  <a:txBody>
                    <a:bodyPr/>
                    <a:lstStyle/>
                    <a:p>
                      <a:r>
                        <a:rPr lang="vi-VN" sz="1400">
                          <a:latin typeface="Arial" panose="020B0604020202020204" pitchFamily="34" charset="0"/>
                          <a:cs typeface="Arial" panose="020B0604020202020204" pitchFamily="34" charset="0"/>
                        </a:rPr>
                        <a:t>IIB</a:t>
                      </a:r>
                      <a:endParaRPr lang="en-US" sz="1400" b="1">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T4</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N0</a:t>
                      </a:r>
                      <a:endParaRPr kumimoji="0" lang="en-US" sz="14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M0</a:t>
                      </a:r>
                      <a:endParaRPr kumimoji="0" lang="en-US" sz="14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90352225"/>
                  </a:ext>
                </a:extLst>
              </a:tr>
              <a:tr h="619582">
                <a:tc>
                  <a:txBody>
                    <a:bodyPr/>
                    <a:lstStyle/>
                    <a:p>
                      <a:r>
                        <a:rPr lang="vi-VN" sz="1400">
                          <a:latin typeface="Arial" panose="020B0604020202020204" pitchFamily="34" charset="0"/>
                          <a:cs typeface="Arial" panose="020B0604020202020204" pitchFamily="34" charset="0"/>
                        </a:rPr>
                        <a:t>IIIA</a:t>
                      </a:r>
                      <a:endParaRPr lang="en-US" sz="1400" b="1">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Bất kì T</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N1</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M0</a:t>
                      </a:r>
                      <a:endParaRPr kumimoji="0" lang="en-US" sz="14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03436762"/>
                  </a:ext>
                </a:extLst>
              </a:tr>
              <a:tr h="619582">
                <a:tc>
                  <a:txBody>
                    <a:bodyPr/>
                    <a:lstStyle/>
                    <a:p>
                      <a:r>
                        <a:rPr lang="vi-VN" sz="1400">
                          <a:latin typeface="Arial" panose="020B0604020202020204" pitchFamily="34" charset="0"/>
                          <a:cs typeface="Arial" panose="020B0604020202020204" pitchFamily="34" charset="0"/>
                        </a:rPr>
                        <a:t>IIIB</a:t>
                      </a:r>
                      <a:endParaRPr lang="en-US" sz="1400" b="1">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err="1">
                          <a:ln>
                            <a:noFill/>
                          </a:ln>
                          <a:effectLst/>
                          <a:uLnTx/>
                          <a:uFillTx/>
                          <a:latin typeface="Arial" panose="020B0604020202020204" pitchFamily="34" charset="0"/>
                          <a:cs typeface="Arial" panose="020B0604020202020204" pitchFamily="34" charset="0"/>
                        </a:rPr>
                        <a:t>Bất</a:t>
                      </a: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 </a:t>
                      </a:r>
                      <a:r>
                        <a:rPr kumimoji="0" lang="vi-VN" sz="1400" u="none" strike="noStrike" kern="1200" cap="none" spc="0" normalizeH="0" baseline="0" noProof="0" err="1">
                          <a:ln>
                            <a:noFill/>
                          </a:ln>
                          <a:effectLst/>
                          <a:uLnTx/>
                          <a:uFillTx/>
                          <a:latin typeface="Arial" panose="020B0604020202020204" pitchFamily="34" charset="0"/>
                          <a:cs typeface="Arial" panose="020B0604020202020204" pitchFamily="34" charset="0"/>
                        </a:rPr>
                        <a:t>kì</a:t>
                      </a: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 T</a:t>
                      </a:r>
                      <a:endParaRPr kumimoji="0" lang="en-US" sz="14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N2</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M0</a:t>
                      </a:r>
                      <a:endParaRPr kumimoji="0" lang="en-US" sz="14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33942249"/>
                  </a:ext>
                </a:extLst>
              </a:tr>
              <a:tr h="619582">
                <a:tc>
                  <a:txBody>
                    <a:bodyPr/>
                    <a:lstStyle/>
                    <a:p>
                      <a:r>
                        <a:rPr lang="vi-VN" sz="1400">
                          <a:latin typeface="Arial" panose="020B0604020202020204" pitchFamily="34" charset="0"/>
                          <a:cs typeface="Arial" panose="020B0604020202020204" pitchFamily="34" charset="0"/>
                        </a:rPr>
                        <a:t>IV</a:t>
                      </a:r>
                      <a:endParaRPr lang="en-US" sz="1400" b="1">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u="none" strike="noStrike" kern="1200" cap="none" spc="0" normalizeH="0" baseline="0" noProof="0">
                          <a:ln>
                            <a:noFill/>
                          </a:ln>
                          <a:effectLst/>
                          <a:uLnTx/>
                          <a:uFillTx/>
                          <a:latin typeface="Arial" panose="020B0604020202020204" pitchFamily="34" charset="0"/>
                          <a:cs typeface="Arial" panose="020B0604020202020204" pitchFamily="34" charset="0"/>
                        </a:rPr>
                        <a:t>Bất kì T</a:t>
                      </a:r>
                      <a:endParaRPr kumimoji="0" lang="en-US" sz="14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Bất kì N</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r>
                        <a:rPr lang="vi-VN" sz="1400">
                          <a:latin typeface="Arial" panose="020B0604020202020204" pitchFamily="34" charset="0"/>
                          <a:cs typeface="Arial" panose="020B0604020202020204" pitchFamily="34" charset="0"/>
                        </a:rPr>
                        <a:t>M1</a:t>
                      </a:r>
                      <a:endParaRPr lang="en-US" sz="1400">
                        <a:solidFill>
                          <a:schemeClr val="tx1">
                            <a:lumMod val="75000"/>
                            <a:lumOff val="2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95477161"/>
                  </a:ext>
                </a:extLst>
              </a:tr>
            </a:tbl>
          </a:graphicData>
        </a:graphic>
      </p:graphicFrame>
      <p:sp>
        <p:nvSpPr>
          <p:cNvPr id="9" name="TextBox 8"/>
          <p:cNvSpPr txBox="1"/>
          <p:nvPr/>
        </p:nvSpPr>
        <p:spPr>
          <a:xfrm>
            <a:off x="1568688" y="716531"/>
            <a:ext cx="3917712"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Ung thư tá tràng</a:t>
            </a:r>
            <a:endParaRPr lang="en-US" sz="2800" b="1">
              <a:latin typeface="Arial" panose="020B0604020202020204" pitchFamily="34" charset="0"/>
              <a:cs typeface="Arial" panose="020B0604020202020204" pitchFamily="34" charset="0"/>
            </a:endParaRPr>
          </a:p>
        </p:txBody>
      </p:sp>
      <p:sp>
        <p:nvSpPr>
          <p:cNvPr id="10" name="Title 1"/>
          <p:cNvSpPr txBox="1">
            <a:spLocks/>
          </p:cNvSpPr>
          <p:nvPr/>
        </p:nvSpPr>
        <p:spPr>
          <a:xfrm>
            <a:off x="182745" y="-1158"/>
            <a:ext cx="5939137"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III. </a:t>
            </a:r>
            <a:r>
              <a:rPr lang="vi-VN" b="1">
                <a:latin typeface="Arial" panose="020B0604020202020204" pitchFamily="34" charset="0"/>
                <a:cs typeface="Arial" panose="020B0604020202020204" pitchFamily="34" charset="0"/>
              </a:rPr>
              <a:t>Phân giai đoạn ung thư</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9275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768194" y="2661359"/>
            <a:ext cx="3708149" cy="1561017"/>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latin typeface="Arial" panose="020B0604020202020204" pitchFamily="34" charset="0"/>
                <a:cs typeface="Arial" panose="020B0604020202020204" pitchFamily="34" charset="0"/>
              </a:rPr>
              <a:t>IV.</a:t>
            </a:r>
            <a:r>
              <a:rPr lang="vi-VN" sz="5400" b="1">
                <a:latin typeface="Arial" panose="020B0604020202020204" pitchFamily="34" charset="0"/>
                <a:cs typeface="Arial" panose="020B0604020202020204" pitchFamily="34" charset="0"/>
              </a:rPr>
              <a:t> Điều trị</a:t>
            </a:r>
            <a:endParaRPr lang="en-US" sz="54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4541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35019" y="2172593"/>
            <a:ext cx="10333616" cy="4247317"/>
          </a:xfrm>
          <a:prstGeom prst="rect">
            <a:avLst/>
          </a:prstGeom>
          <a:solidFill>
            <a:schemeClr val="bg1">
              <a:lumMod val="95000"/>
            </a:schemeClr>
          </a:solidFill>
          <a:ln>
            <a:solidFill>
              <a:schemeClr val="tx1"/>
            </a:solidFill>
          </a:ln>
        </p:spPr>
        <p:txBody>
          <a:bodyPr wrap="square" rtlCol="0">
            <a:spAutoFit/>
          </a:bodyPr>
          <a:lstStyle/>
          <a:p>
            <a:pPr marL="457200" indent="-457200">
              <a:lnSpc>
                <a:spcPct val="150000"/>
              </a:lnSpc>
              <a:buFont typeface="Arial" panose="020B0604020202020204" pitchFamily="34" charset="0"/>
              <a:buChar char="•"/>
            </a:pPr>
            <a:r>
              <a:rPr lang="en-US" sz="2800" b="1">
                <a:latin typeface="Arial" panose="020B0604020202020204" pitchFamily="34" charset="0"/>
                <a:cs typeface="Arial" panose="020B0604020202020204" pitchFamily="34" charset="0"/>
              </a:rPr>
              <a:t>U </a:t>
            </a:r>
            <a:r>
              <a:rPr lang="vi-VN" sz="2800" b="1">
                <a:latin typeface="Arial" panose="020B0604020202020204" pitchFamily="34" charset="0"/>
                <a:cs typeface="Arial" panose="020B0604020202020204" pitchFamily="34" charset="0"/>
              </a:rPr>
              <a:t>còn khả năng phẫu thuật</a:t>
            </a:r>
            <a:r>
              <a:rPr lang="en-US" sz="2800">
                <a:latin typeface="Arial" panose="020B0604020202020204" pitchFamily="34" charset="0"/>
                <a:cs typeface="Arial" panose="020B0604020202020204" pitchFamily="34" charset="0"/>
              </a:rPr>
              <a:t>: Phẫu thuật cắt</a:t>
            </a:r>
            <a:r>
              <a:rPr lang="vi-VN" sz="2800">
                <a:latin typeface="Arial" panose="020B0604020202020204" pitchFamily="34" charset="0"/>
                <a:cs typeface="Arial" panose="020B0604020202020204" pitchFamily="34" charset="0"/>
              </a:rPr>
              <a:t> </a:t>
            </a:r>
            <a:r>
              <a:rPr lang="en-US" sz="2800">
                <a:latin typeface="Arial" panose="020B0604020202020204" pitchFamily="34" charset="0"/>
                <a:cs typeface="Arial" panose="020B0604020202020204" pitchFamily="34" charset="0"/>
              </a:rPr>
              <a:t>khối tá tuỵ kèm nạo hạch</a:t>
            </a:r>
          </a:p>
          <a:p>
            <a:pPr marL="457200" indent="-457200">
              <a:lnSpc>
                <a:spcPct val="150000"/>
              </a:lnSpc>
              <a:buFont typeface="Arial" panose="020B0604020202020204" pitchFamily="34" charset="0"/>
              <a:buChar char="•"/>
            </a:pPr>
            <a:r>
              <a:rPr lang="en-US" sz="2800" b="1">
                <a:latin typeface="Arial" panose="020B0604020202020204" pitchFamily="34" charset="0"/>
                <a:cs typeface="Arial" panose="020B0604020202020204" pitchFamily="34" charset="0"/>
              </a:rPr>
              <a:t>U giáp biên</a:t>
            </a:r>
            <a:r>
              <a:rPr lang="en-US" sz="2800">
                <a:latin typeface="Arial" panose="020B0604020202020204" pitchFamily="34" charset="0"/>
                <a:cs typeface="Arial" panose="020B0604020202020204" pitchFamily="34" charset="0"/>
              </a:rPr>
              <a:t>: </a:t>
            </a:r>
            <a:r>
              <a:rPr lang="vi-VN" sz="2800">
                <a:latin typeface="Arial" panose="020B0604020202020204" pitchFamily="34" charset="0"/>
                <a:cs typeface="Arial" panose="020B0604020202020204" pitchFamily="34" charset="0"/>
              </a:rPr>
              <a:t>Hóa xạ trị</a:t>
            </a:r>
            <a:r>
              <a:rPr lang="en-US" sz="2800">
                <a:latin typeface="Arial" panose="020B0604020202020204" pitchFamily="34" charset="0"/>
                <a:cs typeface="Arial" panose="020B0604020202020204" pitchFamily="34" charset="0"/>
              </a:rPr>
              <a:t> tân </a:t>
            </a:r>
            <a:r>
              <a:rPr lang="vi-VN" sz="2800">
                <a:latin typeface="Arial" panose="020B0604020202020204" pitchFamily="34" charset="0"/>
                <a:cs typeface="Arial" panose="020B0604020202020204" pitchFamily="34" charset="0"/>
              </a:rPr>
              <a:t>bổ</a:t>
            </a:r>
            <a:r>
              <a:rPr lang="en-US" sz="2800">
                <a:latin typeface="Arial" panose="020B0604020202020204" pitchFamily="34" charset="0"/>
                <a:cs typeface="Arial" panose="020B0604020202020204" pitchFamily="34" charset="0"/>
              </a:rPr>
              <a:t> trợ, phẫu thuật cắt khối tá tu</a:t>
            </a:r>
            <a:r>
              <a:rPr lang="vi-VN" sz="2800">
                <a:latin typeface="Arial" panose="020B0604020202020204" pitchFamily="34" charset="0"/>
                <a:cs typeface="Arial" panose="020B0604020202020204" pitchFamily="34" charset="0"/>
              </a:rPr>
              <a:t>ỵ</a:t>
            </a:r>
            <a:r>
              <a:rPr lang="en-US" sz="2800">
                <a:latin typeface="Arial" panose="020B0604020202020204" pitchFamily="34" charset="0"/>
                <a:cs typeface="Arial" panose="020B0604020202020204" pitchFamily="34" charset="0"/>
              </a:rPr>
              <a:t>, </a:t>
            </a:r>
            <a:r>
              <a:rPr lang="vi-VN" sz="2800">
                <a:latin typeface="Arial" panose="020B0604020202020204" pitchFamily="34" charset="0"/>
                <a:cs typeface="Arial" panose="020B0604020202020204" pitchFamily="34" charset="0"/>
              </a:rPr>
              <a:t>hóa xạ trị hổ trợ sau phẫu thuật</a:t>
            </a:r>
          </a:p>
          <a:p>
            <a:pPr marL="457200" indent="-457200">
              <a:lnSpc>
                <a:spcPct val="150000"/>
              </a:lnSpc>
              <a:buFont typeface="Arial" panose="020B0604020202020204" pitchFamily="34" charset="0"/>
              <a:buChar char="•"/>
            </a:pPr>
            <a:r>
              <a:rPr lang="en-US" sz="2800" b="1">
                <a:latin typeface="Arial" panose="020B0604020202020204" pitchFamily="34" charset="0"/>
                <a:cs typeface="Arial" panose="020B0604020202020204" pitchFamily="34" charset="0"/>
              </a:rPr>
              <a:t>U </a:t>
            </a:r>
            <a:r>
              <a:rPr lang="vi-VN" sz="2800" b="1">
                <a:latin typeface="Arial" panose="020B0604020202020204" pitchFamily="34" charset="0"/>
                <a:cs typeface="Arial" panose="020B0604020202020204" pitchFamily="34" charset="0"/>
              </a:rPr>
              <a:t>không còn khả năng phẫu thuật</a:t>
            </a:r>
            <a:r>
              <a:rPr lang="en-US" sz="2800" b="1">
                <a:latin typeface="Arial" panose="020B0604020202020204" pitchFamily="34" charset="0"/>
                <a:cs typeface="Arial" panose="020B0604020202020204" pitchFamily="34" charset="0"/>
              </a:rPr>
              <a:t>/di căn xa</a:t>
            </a:r>
            <a:r>
              <a:rPr lang="vi-VN" sz="2800">
                <a:latin typeface="Arial" panose="020B0604020202020204" pitchFamily="34" charset="0"/>
                <a:cs typeface="Arial" panose="020B0604020202020204" pitchFamily="34" charset="0"/>
              </a:rPr>
              <a:t>: </a:t>
            </a:r>
            <a:r>
              <a:rPr lang="en-US" sz="2800">
                <a:latin typeface="Arial" panose="020B0604020202020204" pitchFamily="34" charset="0"/>
                <a:cs typeface="Arial" panose="020B0604020202020204" pitchFamily="34" charset="0"/>
              </a:rPr>
              <a:t>Điều trị giảm nhẹ</a:t>
            </a:r>
          </a:p>
          <a:p>
            <a:endParaRPr lang="en-US">
              <a:latin typeface="Arial" panose="020B0604020202020204" pitchFamily="34" charset="0"/>
              <a:cs typeface="Arial" panose="020B0604020202020204" pitchFamily="34" charset="0"/>
            </a:endParaRPr>
          </a:p>
        </p:txBody>
      </p:sp>
      <p:sp>
        <p:nvSpPr>
          <p:cNvPr id="17" name="Title 1"/>
          <p:cNvSpPr txBox="1">
            <a:spLocks/>
          </p:cNvSpPr>
          <p:nvPr/>
        </p:nvSpPr>
        <p:spPr>
          <a:xfrm>
            <a:off x="182746" y="-1158"/>
            <a:ext cx="2618511"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IV. </a:t>
            </a:r>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
        <p:nvSpPr>
          <p:cNvPr id="18" name="TextBox 17"/>
          <p:cNvSpPr txBox="1"/>
          <p:nvPr/>
        </p:nvSpPr>
        <p:spPr>
          <a:xfrm>
            <a:off x="1568688" y="716531"/>
            <a:ext cx="3917712"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Nguyên tắc điều trị</a:t>
            </a:r>
            <a:endParaRPr lang="en-US"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6641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C106F18F-3C60-736E-0CD6-859DBAF99D23}"/>
              </a:ext>
            </a:extLst>
          </p:cNvPr>
          <p:cNvSpPr>
            <a:spLocks noGrp="1"/>
          </p:cNvSpPr>
          <p:nvPr>
            <p:ph idx="1"/>
          </p:nvPr>
        </p:nvSpPr>
        <p:spPr>
          <a:xfrm>
            <a:off x="406041" y="1482248"/>
            <a:ext cx="11379917" cy="5238204"/>
          </a:xfrm>
          <a:solidFill>
            <a:schemeClr val="bg1">
              <a:lumMod val="95000"/>
            </a:schemeClr>
          </a:solidFill>
          <a:ln>
            <a:solidFill>
              <a:schemeClr val="tx1"/>
            </a:solidFill>
          </a:ln>
        </p:spPr>
        <p:txBody>
          <a:bodyPr>
            <a:normAutofit/>
          </a:bodyPr>
          <a:lstStyle/>
          <a:p>
            <a:pPr marL="0" indent="0">
              <a:buNone/>
            </a:pPr>
            <a:r>
              <a:rPr lang="en-US" sz="2400" b="1" u="sng">
                <a:latin typeface="Arial" panose="020B0604020202020204" pitchFamily="34" charset="0"/>
                <a:cs typeface="Arial" panose="020B0604020202020204" pitchFamily="34" charset="0"/>
              </a:rPr>
              <a:t>Phân loại các khối u trên lâm sàng:</a:t>
            </a:r>
            <a:endParaRPr lang="en-VN">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U cắt được: chưa xâm lấn động mạch, tĩnh mạch hoặc chỉ mới xâm lấn ≤ 180o tĩnh mạch, và không có bất thường tĩnh mạch</a:t>
            </a:r>
          </a:p>
          <a:p>
            <a:r>
              <a:rPr lang="en-US" sz="2400">
                <a:latin typeface="Arial" panose="020B0604020202020204" pitchFamily="34" charset="0"/>
                <a:cs typeface="Arial" panose="020B0604020202020204" pitchFamily="34" charset="0"/>
              </a:rPr>
              <a:t>U giáp biên</a:t>
            </a:r>
            <a:r>
              <a:rPr lang="vi-VN" sz="2400">
                <a:latin typeface="Arial" panose="020B0604020202020204" pitchFamily="34" charset="0"/>
                <a:cs typeface="Arial" panose="020B0604020202020204" pitchFamily="34" charset="0"/>
              </a:rPr>
              <a:t>:</a:t>
            </a:r>
            <a:endParaRPr lang="en-US" sz="240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2000">
                <a:latin typeface="Arial" panose="020B0604020202020204" pitchFamily="34" charset="0"/>
                <a:cs typeface="Arial" panose="020B0604020202020204" pitchFamily="34" charset="0"/>
              </a:rPr>
              <a:t>Giảm trên 50% bán kính TM (chỉ TM cửa hoặc kèm TMMTTT) còn khả năng cắt nối hoặc thuyên tắc một đoạn ngắn chiều dài tĩnh mạch, còn khả năng cắt</a:t>
            </a:r>
            <a:r>
              <a:rPr lang="vi-VN" sz="2000">
                <a:latin typeface="Arial" panose="020B0604020202020204" pitchFamily="34" charset="0"/>
                <a:cs typeface="Arial" panose="020B0604020202020204" pitchFamily="34" charset="0"/>
              </a:rPr>
              <a:t> nối</a:t>
            </a:r>
            <a:r>
              <a:rPr lang="en-US" sz="2000">
                <a:latin typeface="Arial" panose="020B0604020202020204" pitchFamily="34" charset="0"/>
                <a:cs typeface="Arial" panose="020B0604020202020204" pitchFamily="34" charset="0"/>
              </a:rPr>
              <a:t> được </a:t>
            </a:r>
          </a:p>
          <a:p>
            <a:pPr lvl="1">
              <a:buFont typeface="Courier New" panose="02070309020205020404" pitchFamily="49" charset="0"/>
              <a:buChar char="o"/>
            </a:pPr>
            <a:r>
              <a:rPr lang="en-US" sz="2000">
                <a:latin typeface="Arial" panose="020B0604020202020204" pitchFamily="34" charset="0"/>
                <a:cs typeface="Arial" panose="020B0604020202020204" pitchFamily="34" charset="0"/>
              </a:rPr>
              <a:t>Xâm lấn dưới 180 độ chu vi ĐMMTTT</a:t>
            </a:r>
          </a:p>
          <a:p>
            <a:pPr lvl="1">
              <a:buFont typeface="Courier New" panose="02070309020205020404" pitchFamily="49" charset="0"/>
              <a:buChar char="o"/>
            </a:pPr>
            <a:r>
              <a:rPr lang="en-US" sz="2000">
                <a:latin typeface="Arial" panose="020B0604020202020204" pitchFamily="34" charset="0"/>
                <a:cs typeface="Arial" panose="020B0604020202020204" pitchFamily="34" charset="0"/>
              </a:rPr>
              <a:t>Xâm lấn ĐM thân tạng hoặc ĐM gan chung nhưng không </a:t>
            </a:r>
            <a:r>
              <a:rPr lang="vi-VN" sz="2000">
                <a:latin typeface="Arial" panose="020B0604020202020204" pitchFamily="34" charset="0"/>
                <a:cs typeface="Arial" panose="020B0604020202020204" pitchFamily="34" charset="0"/>
              </a:rPr>
              <a:t>giãn</a:t>
            </a:r>
            <a:r>
              <a:rPr lang="en-US" sz="2000">
                <a:latin typeface="Arial" panose="020B0604020202020204" pitchFamily="34" charset="0"/>
                <a:cs typeface="Arial" panose="020B0604020202020204" pitchFamily="34" charset="0"/>
              </a:rPr>
              <a:t> cấu trúc mạch máu, không có bất thường giải phẫu mạch máu và không liên quan đến </a:t>
            </a:r>
            <a:r>
              <a:rPr lang="vi-VN" sz="2000">
                <a:latin typeface="Arial" panose="020B0604020202020204" pitchFamily="34" charset="0"/>
                <a:cs typeface="Arial" panose="020B0604020202020204" pitchFamily="34" charset="0"/>
              </a:rPr>
              <a:t>vị trí</a:t>
            </a:r>
            <a:r>
              <a:rPr lang="en-US" sz="2000">
                <a:latin typeface="Arial" panose="020B0604020202020204" pitchFamily="34" charset="0"/>
                <a:cs typeface="Arial" panose="020B0604020202020204" pitchFamily="34" charset="0"/>
              </a:rPr>
              <a:t> chia mạch máu</a:t>
            </a:r>
          </a:p>
          <a:p>
            <a:r>
              <a:rPr lang="en-US" sz="2400">
                <a:latin typeface="Arial" panose="020B0604020202020204" pitchFamily="34" charset="0"/>
                <a:cs typeface="Arial" panose="020B0604020202020204" pitchFamily="34" charset="0"/>
              </a:rPr>
              <a:t>U không cắt được:</a:t>
            </a:r>
          </a:p>
          <a:p>
            <a:pPr lvl="1">
              <a:buFont typeface="Wingdings" panose="05000000000000000000" pitchFamily="2" charset="2"/>
              <a:buChar char="§"/>
            </a:pPr>
            <a:r>
              <a:rPr lang="en-US" sz="2000">
                <a:latin typeface="Arial" panose="020B0604020202020204" pitchFamily="34" charset="0"/>
                <a:cs typeface="Arial" panose="020B0604020202020204" pitchFamily="34" charset="0"/>
              </a:rPr>
              <a:t>U xâm lấn mạch máu không còn khả năng cắt được</a:t>
            </a:r>
          </a:p>
          <a:p>
            <a:pPr lvl="1">
              <a:buFont typeface="Wingdings" panose="05000000000000000000" pitchFamily="2" charset="2"/>
              <a:buChar char="§"/>
            </a:pPr>
            <a:r>
              <a:rPr lang="en-US" sz="2000">
                <a:latin typeface="Arial" panose="020B0604020202020204" pitchFamily="34" charset="0"/>
                <a:cs typeface="Arial" panose="020B0604020202020204" pitchFamily="34" charset="0"/>
              </a:rPr>
              <a:t>U có di căn xa</a:t>
            </a:r>
          </a:p>
        </p:txBody>
      </p:sp>
      <p:sp>
        <p:nvSpPr>
          <p:cNvPr id="10" name="TextBox 9"/>
          <p:cNvSpPr txBox="1"/>
          <p:nvPr/>
        </p:nvSpPr>
        <p:spPr>
          <a:xfrm>
            <a:off x="1568688" y="716531"/>
            <a:ext cx="3917712"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Nguyên tắc điều trị</a:t>
            </a:r>
            <a:endParaRPr lang="en-US" sz="2800" b="1">
              <a:latin typeface="Arial" panose="020B0604020202020204" pitchFamily="34" charset="0"/>
              <a:cs typeface="Arial" panose="020B0604020202020204" pitchFamily="34" charset="0"/>
            </a:endParaRPr>
          </a:p>
        </p:txBody>
      </p:sp>
      <p:sp>
        <p:nvSpPr>
          <p:cNvPr id="5" name="Title 1"/>
          <p:cNvSpPr txBox="1">
            <a:spLocks/>
          </p:cNvSpPr>
          <p:nvPr/>
        </p:nvSpPr>
        <p:spPr>
          <a:xfrm>
            <a:off x="182746" y="-1158"/>
            <a:ext cx="2618511"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IV. </a:t>
            </a:r>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2892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Hình ảnh 7" descr="Ảnh có chứa mẫu họa&#10;&#10;Mô tả được tạo tự động">
            <a:extLst>
              <a:ext uri="{FF2B5EF4-FFF2-40B4-BE49-F238E27FC236}">
                <a16:creationId xmlns:a16="http://schemas.microsoft.com/office/drawing/2014/main" id="{B947A787-0CA7-4ED4-8230-67E4E2E8738A}"/>
              </a:ext>
            </a:extLst>
          </p:cNvPr>
          <p:cNvPicPr>
            <a:picLocks noChangeAspect="1"/>
          </p:cNvPicPr>
          <p:nvPr/>
        </p:nvPicPr>
        <p:blipFill>
          <a:blip r:embed="rId3"/>
          <a:stretch>
            <a:fillRect/>
          </a:stretch>
        </p:blipFill>
        <p:spPr>
          <a:xfrm>
            <a:off x="1999487" y="1327316"/>
            <a:ext cx="8193024" cy="2536983"/>
          </a:xfrm>
          <a:prstGeom prst="rect">
            <a:avLst/>
          </a:prstGeom>
        </p:spPr>
      </p:pic>
      <p:pic>
        <p:nvPicPr>
          <p:cNvPr id="10" name="Hình ảnh 9" descr="Ảnh có chứa văn bản&#10;&#10;Mô tả được tạo tự động">
            <a:extLst>
              <a:ext uri="{FF2B5EF4-FFF2-40B4-BE49-F238E27FC236}">
                <a16:creationId xmlns:a16="http://schemas.microsoft.com/office/drawing/2014/main" id="{69C2A4D0-2DC0-EF4B-BCAA-BE064F7AD1DB}"/>
              </a:ext>
            </a:extLst>
          </p:cNvPr>
          <p:cNvPicPr>
            <a:picLocks noChangeAspect="1"/>
          </p:cNvPicPr>
          <p:nvPr/>
        </p:nvPicPr>
        <p:blipFill>
          <a:blip r:embed="rId4"/>
          <a:stretch>
            <a:fillRect/>
          </a:stretch>
        </p:blipFill>
        <p:spPr>
          <a:xfrm>
            <a:off x="1503092" y="4424082"/>
            <a:ext cx="9185813" cy="2172659"/>
          </a:xfrm>
          <a:prstGeom prst="rect">
            <a:avLst/>
          </a:prstGeom>
        </p:spPr>
      </p:pic>
      <p:sp>
        <p:nvSpPr>
          <p:cNvPr id="11" name="Hộp Văn bản 10">
            <a:extLst>
              <a:ext uri="{FF2B5EF4-FFF2-40B4-BE49-F238E27FC236}">
                <a16:creationId xmlns:a16="http://schemas.microsoft.com/office/drawing/2014/main" id="{97D32815-F522-6B3C-517E-7E32192E0EB3}"/>
              </a:ext>
            </a:extLst>
          </p:cNvPr>
          <p:cNvSpPr txBox="1"/>
          <p:nvPr/>
        </p:nvSpPr>
        <p:spPr>
          <a:xfrm>
            <a:off x="4346662" y="3890494"/>
            <a:ext cx="3587103" cy="369332"/>
          </a:xfrm>
          <a:prstGeom prst="rect">
            <a:avLst/>
          </a:prstGeom>
          <a:noFill/>
          <a:ln>
            <a:solidFill>
              <a:schemeClr val="tx2">
                <a:lumMod val="60000"/>
                <a:lumOff val="40000"/>
              </a:schemeClr>
            </a:solidFill>
          </a:ln>
        </p:spPr>
        <p:txBody>
          <a:bodyPr wrap="square" rtlCol="0">
            <a:spAutoFit/>
          </a:bodyPr>
          <a:lstStyle/>
          <a:p>
            <a:r>
              <a:rPr lang="en-US" b="1">
                <a:latin typeface="Arial" panose="020B0604020202020204" pitchFamily="34" charset="0"/>
                <a:cs typeface="Arial" panose="020B0604020202020204" pitchFamily="34" charset="0"/>
              </a:rPr>
              <a:t>Động mạch mạc treo tràng trên</a:t>
            </a:r>
          </a:p>
        </p:txBody>
      </p:sp>
      <p:sp>
        <p:nvSpPr>
          <p:cNvPr id="18" name="Hộp Văn bản 17">
            <a:extLst>
              <a:ext uri="{FF2B5EF4-FFF2-40B4-BE49-F238E27FC236}">
                <a16:creationId xmlns:a16="http://schemas.microsoft.com/office/drawing/2014/main" id="{404F2B62-74E1-44B9-B332-6BBD80601E5B}"/>
              </a:ext>
            </a:extLst>
          </p:cNvPr>
          <p:cNvSpPr txBox="1"/>
          <p:nvPr/>
        </p:nvSpPr>
        <p:spPr>
          <a:xfrm>
            <a:off x="1522164" y="6587983"/>
            <a:ext cx="8846821"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J.W. Gilbert, Borderline resectable pancreatic cancer: conceptual evolution and current approach to image-based classification</a:t>
            </a:r>
          </a:p>
        </p:txBody>
      </p:sp>
      <p:sp>
        <p:nvSpPr>
          <p:cNvPr id="13" name="TextBox 12"/>
          <p:cNvSpPr txBox="1"/>
          <p:nvPr/>
        </p:nvSpPr>
        <p:spPr>
          <a:xfrm>
            <a:off x="1568688" y="716531"/>
            <a:ext cx="3917712"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Nguyên tắc điều trị</a:t>
            </a:r>
            <a:endParaRPr lang="en-US" sz="2800" b="1">
              <a:latin typeface="Arial" panose="020B0604020202020204" pitchFamily="34" charset="0"/>
              <a:cs typeface="Arial" panose="020B0604020202020204" pitchFamily="34" charset="0"/>
            </a:endParaRPr>
          </a:p>
        </p:txBody>
      </p:sp>
      <p:sp>
        <p:nvSpPr>
          <p:cNvPr id="9" name="Title 1"/>
          <p:cNvSpPr txBox="1">
            <a:spLocks/>
          </p:cNvSpPr>
          <p:nvPr/>
        </p:nvSpPr>
        <p:spPr>
          <a:xfrm>
            <a:off x="182746" y="-1158"/>
            <a:ext cx="2618511"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IV. </a:t>
            </a:r>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8445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303;p69">
            <a:extLst>
              <a:ext uri="{FF2B5EF4-FFF2-40B4-BE49-F238E27FC236}">
                <a16:creationId xmlns:a16="http://schemas.microsoft.com/office/drawing/2014/main" id="{96B070CF-75B1-30F2-EAAF-42D29E5DA12D}"/>
              </a:ext>
            </a:extLst>
          </p:cNvPr>
          <p:cNvSpPr/>
          <p:nvPr/>
        </p:nvSpPr>
        <p:spPr>
          <a:xfrm>
            <a:off x="1047758" y="1974410"/>
            <a:ext cx="4239049" cy="4110694"/>
          </a:xfrm>
          <a:prstGeom prst="roundRect">
            <a:avLst>
              <a:gd name="adj" fmla="val 10516"/>
            </a:avLst>
          </a:prstGeom>
          <a:solidFill>
            <a:schemeClr val="tx2">
              <a:lumMod val="20000"/>
              <a:lumOff val="80000"/>
            </a:schemeClr>
          </a:solid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
        <p:nvSpPr>
          <p:cNvPr id="7" name="Google Shape;3303;p69">
            <a:extLst>
              <a:ext uri="{FF2B5EF4-FFF2-40B4-BE49-F238E27FC236}">
                <a16:creationId xmlns:a16="http://schemas.microsoft.com/office/drawing/2014/main" id="{B2AF419F-BE50-D4FD-C018-0A8F1181C374}"/>
              </a:ext>
            </a:extLst>
          </p:cNvPr>
          <p:cNvSpPr/>
          <p:nvPr/>
        </p:nvSpPr>
        <p:spPr>
          <a:xfrm>
            <a:off x="5800114" y="1974410"/>
            <a:ext cx="5541466" cy="4110694"/>
          </a:xfrm>
          <a:prstGeom prst="roundRect">
            <a:avLst>
              <a:gd name="adj" fmla="val 10516"/>
            </a:avLst>
          </a:prstGeom>
          <a:solidFill>
            <a:schemeClr val="tx2">
              <a:lumMod val="20000"/>
              <a:lumOff val="80000"/>
            </a:schemeClr>
          </a:solid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EEB7563-B924-8DB2-C9E7-E76633048F14}"/>
              </a:ext>
            </a:extLst>
          </p:cNvPr>
          <p:cNvSpPr txBox="1"/>
          <p:nvPr/>
        </p:nvSpPr>
        <p:spPr>
          <a:xfrm>
            <a:off x="1103659" y="2097122"/>
            <a:ext cx="4127246" cy="1631216"/>
          </a:xfrm>
          <a:prstGeom prst="rect">
            <a:avLst/>
          </a:prstGeom>
          <a:noFill/>
        </p:spPr>
        <p:txBody>
          <a:bodyPr wrap="square">
            <a:spAutoFit/>
          </a:bodyPr>
          <a:lstStyle/>
          <a:p>
            <a:pPr algn="ctr"/>
            <a:r>
              <a:rPr lang="en-US" sz="2000" b="1">
                <a:latin typeface="Arial" panose="020B0604020202020204" pitchFamily="34" charset="0"/>
                <a:cs typeface="Arial" panose="020B0604020202020204" pitchFamily="34" charset="0"/>
              </a:rPr>
              <a:t>GPB trước mổ là ung thư</a:t>
            </a:r>
            <a:r>
              <a:rPr lang="vi-VN" sz="2000" b="1">
                <a:cs typeface="Arial" panose="020B0604020202020204" pitchFamily="34" charset="0"/>
              </a:rPr>
              <a:t> và </a:t>
            </a:r>
            <a:r>
              <a:rPr lang="en-US" sz="2000" b="1">
                <a:latin typeface="Arial" panose="020B0604020202020204" pitchFamily="34" charset="0"/>
                <a:cs typeface="Arial" panose="020B0604020202020204" pitchFamily="34" charset="0"/>
              </a:rPr>
              <a:t>còn khả năng cắt được:</a:t>
            </a:r>
            <a:endParaRPr lang="vi-VN" sz="2000" b="1">
              <a:latin typeface="Arial" panose="020B0604020202020204" pitchFamily="34" charset="0"/>
              <a:cs typeface="Arial" panose="020B0604020202020204" pitchFamily="34" charset="0"/>
            </a:endParaRPr>
          </a:p>
          <a:p>
            <a:pPr algn="ctr"/>
            <a:endParaRPr lang="vi-VN" sz="2000" b="1">
              <a:cs typeface="Arial" panose="020B0604020202020204" pitchFamily="34" charset="0"/>
            </a:endParaRPr>
          </a:p>
          <a:p>
            <a:pPr marL="0" lvl="2" algn="ctr"/>
            <a:r>
              <a:rPr lang="en-US" sz="2000">
                <a:latin typeface="Arial" panose="020B0604020202020204" pitchFamily="34" charset="0"/>
                <a:cs typeface="Arial" panose="020B0604020202020204" pitchFamily="34" charset="0"/>
              </a:rPr>
              <a:t>Phẫu </a:t>
            </a:r>
            <a:r>
              <a:rPr lang="en-US" sz="2000" err="1">
                <a:latin typeface="Arial" panose="020B0604020202020204" pitchFamily="34" charset="0"/>
                <a:cs typeface="Arial" panose="020B0604020202020204" pitchFamily="34" charset="0"/>
              </a:rPr>
              <a:t>thuật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cắt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khối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tuỵ</a:t>
            </a:r>
            <a:endParaRPr lang="en-US" sz="2000">
              <a:latin typeface="Arial" panose="020B0604020202020204" pitchFamily="34" charset="0"/>
              <a:cs typeface="Arial" panose="020B0604020202020204" pitchFamily="34" charset="0"/>
            </a:endParaRPr>
          </a:p>
          <a:p>
            <a:pPr lvl="4"/>
            <a:endParaRPr lang="en-US" sz="2000">
              <a:latin typeface="Arial" panose="020B0604020202020204" pitchFamily="34" charset="0"/>
              <a:cs typeface="Arial" panose="020B0604020202020204" pitchFamily="34" charset="0"/>
            </a:endParaRPr>
          </a:p>
        </p:txBody>
      </p:sp>
      <p:sp>
        <p:nvSpPr>
          <p:cNvPr id="9" name="TextBox 12">
            <a:extLst>
              <a:ext uri="{FF2B5EF4-FFF2-40B4-BE49-F238E27FC236}">
                <a16:creationId xmlns:a16="http://schemas.microsoft.com/office/drawing/2014/main" id="{EB1B90F2-0250-1695-B290-3C07037C8C83}"/>
              </a:ext>
            </a:extLst>
          </p:cNvPr>
          <p:cNvSpPr txBox="1"/>
          <p:nvPr/>
        </p:nvSpPr>
        <p:spPr>
          <a:xfrm>
            <a:off x="6096000" y="2097122"/>
            <a:ext cx="4949695" cy="3477875"/>
          </a:xfrm>
          <a:prstGeom prst="rect">
            <a:avLst/>
          </a:prstGeom>
          <a:noFill/>
        </p:spPr>
        <p:txBody>
          <a:bodyPr wrap="square">
            <a:spAutoFit/>
          </a:bodyPr>
          <a:lstStyle/>
          <a:p>
            <a:pPr marL="342900" lvl="1" indent="-342900" algn="ctr">
              <a:buNone/>
            </a:pPr>
            <a:r>
              <a:rPr lang="en-VN" sz="2000" b="1">
                <a:latin typeface="Arial" panose="020B0604020202020204" pitchFamily="34" charset="0"/>
                <a:cs typeface="Arial" panose="020B0604020202020204" pitchFamily="34" charset="0"/>
              </a:rPr>
              <a:t>Không có giải phẫu bệnh trước mổ + hình ảnh học nghi ngờ ung thư:</a:t>
            </a:r>
          </a:p>
          <a:p>
            <a:pPr marL="342900" lvl="1" indent="-342900" algn="ctr">
              <a:buNone/>
            </a:pPr>
            <a:endParaRPr lang="en-VN" sz="2000">
              <a:latin typeface="Arial" panose="020B0604020202020204" pitchFamily="34" charset="0"/>
              <a:cs typeface="Arial" panose="020B0604020202020204" pitchFamily="34" charset="0"/>
            </a:endParaRPr>
          </a:p>
          <a:p>
            <a:pPr marL="44450" lvl="1" indent="-44450">
              <a:buNone/>
            </a:pPr>
            <a:r>
              <a:rPr lang="en-VN" sz="2000">
                <a:latin typeface="Arial" panose="020B0604020202020204" pitchFamily="34" charset="0"/>
                <a:cs typeface="Arial" panose="020B0604020202020204" pitchFamily="34" charset="0"/>
              </a:rPr>
              <a:t>Phẫu thuật thám sát, sinh thiết tức thì trong lúc mổ:</a:t>
            </a:r>
          </a:p>
          <a:p>
            <a:pPr marL="342900" lvl="1" indent="-342900">
              <a:buFont typeface="Arial" panose="020B0604020202020204" pitchFamily="34" charset="0"/>
              <a:buChar char="•"/>
            </a:pPr>
            <a:r>
              <a:rPr lang="en-VN" sz="2000">
                <a:latin typeface="Arial" panose="020B0604020202020204" pitchFamily="34" charset="0"/>
                <a:cs typeface="Arial" panose="020B0604020202020204" pitchFamily="34" charset="0"/>
              </a:rPr>
              <a:t>Ung thư </a:t>
            </a:r>
            <a:r>
              <a:rPr lang="en-VN" sz="2000">
                <a:latin typeface="Arial" panose="020B0604020202020204" pitchFamily="34" charset="0"/>
                <a:cs typeface="Arial" panose="020B0604020202020204" pitchFamily="34" charset="0"/>
                <a:sym typeface="Wingdings" pitchFamily="2" charset="2"/>
              </a:rPr>
              <a:t> Cắt khối tá tuỵ</a:t>
            </a:r>
          </a:p>
          <a:p>
            <a:pPr marL="342900" lvl="1" indent="-342900">
              <a:buFont typeface="Arial" panose="020B0604020202020204" pitchFamily="34" charset="0"/>
              <a:buChar char="•"/>
            </a:pPr>
            <a:r>
              <a:rPr lang="en-VN" sz="2000">
                <a:latin typeface="Arial" panose="020B0604020202020204" pitchFamily="34" charset="0"/>
                <a:cs typeface="Arial" panose="020B0604020202020204" pitchFamily="34" charset="0"/>
                <a:sym typeface="Wingdings" pitchFamily="2" charset="2"/>
              </a:rPr>
              <a:t>Viêm mạn tính  thực hiện nối tắt mật ruột, vị tràng</a:t>
            </a:r>
          </a:p>
          <a:p>
            <a:pPr lvl="1"/>
            <a:endParaRPr lang="en-VN" sz="2000">
              <a:latin typeface="Arial" panose="020B0604020202020204" pitchFamily="34" charset="0"/>
              <a:cs typeface="Arial" panose="020B0604020202020204" pitchFamily="34" charset="0"/>
              <a:sym typeface="Wingdings" pitchFamily="2" charset="2"/>
            </a:endParaRPr>
          </a:p>
          <a:p>
            <a:pPr lvl="1"/>
            <a:r>
              <a:rPr lang="vi-VN" sz="2000" i="1">
                <a:latin typeface="Arial" panose="020B0604020202020204" pitchFamily="34" charset="0"/>
                <a:cs typeface="Arial" panose="020B0604020202020204" pitchFamily="34" charset="0"/>
                <a:sym typeface="Wingdings" pitchFamily="2" charset="2"/>
              </a:rPr>
              <a:t>*</a:t>
            </a:r>
            <a:r>
              <a:rPr lang="en-VN" sz="2000" i="1">
                <a:latin typeface="Arial" panose="020B0604020202020204" pitchFamily="34" charset="0"/>
                <a:cs typeface="Arial" panose="020B0604020202020204" pitchFamily="34" charset="0"/>
                <a:sym typeface="Wingdings" pitchFamily="2" charset="2"/>
              </a:rPr>
              <a:t>TH tắc nghẽn đường mật do khối tổn thương sờ rõ  </a:t>
            </a:r>
            <a:r>
              <a:rPr lang="vi-VN" sz="2000" i="1">
                <a:latin typeface="Arial" panose="020B0604020202020204" pitchFamily="34" charset="0"/>
                <a:cs typeface="Arial" panose="020B0604020202020204" pitchFamily="34" charset="0"/>
                <a:sym typeface="Wingdings" pitchFamily="2" charset="2"/>
              </a:rPr>
              <a:t>kinh nghiệm </a:t>
            </a:r>
            <a:r>
              <a:rPr lang="en-VN" sz="2000" i="1">
                <a:latin typeface="Arial" panose="020B0604020202020204" pitchFamily="34" charset="0"/>
                <a:cs typeface="Arial" panose="020B0604020202020204" pitchFamily="34" charset="0"/>
                <a:sym typeface="Wingdings" pitchFamily="2" charset="2"/>
              </a:rPr>
              <a:t>PTV</a:t>
            </a:r>
          </a:p>
        </p:txBody>
      </p:sp>
      <p:sp>
        <p:nvSpPr>
          <p:cNvPr id="13" name="TextBox 12"/>
          <p:cNvSpPr txBox="1"/>
          <p:nvPr/>
        </p:nvSpPr>
        <p:spPr>
          <a:xfrm>
            <a:off x="1568688" y="716531"/>
            <a:ext cx="3917712"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Chỉ định phẫu thuật</a:t>
            </a:r>
            <a:endParaRPr lang="en-US" sz="2800" b="1">
              <a:latin typeface="Arial" panose="020B0604020202020204" pitchFamily="34" charset="0"/>
              <a:cs typeface="Arial" panose="020B0604020202020204" pitchFamily="34" charset="0"/>
            </a:endParaRPr>
          </a:p>
        </p:txBody>
      </p:sp>
      <p:sp>
        <p:nvSpPr>
          <p:cNvPr id="10" name="Title 1"/>
          <p:cNvSpPr txBox="1">
            <a:spLocks/>
          </p:cNvSpPr>
          <p:nvPr/>
        </p:nvSpPr>
        <p:spPr>
          <a:xfrm>
            <a:off x="182746" y="-1158"/>
            <a:ext cx="2618511"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IV. </a:t>
            </a:r>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5775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303;p69">
            <a:extLst>
              <a:ext uri="{FF2B5EF4-FFF2-40B4-BE49-F238E27FC236}">
                <a16:creationId xmlns:a16="http://schemas.microsoft.com/office/drawing/2014/main" id="{BC3E9E43-F44E-7387-B1D8-6360C883226B}"/>
              </a:ext>
            </a:extLst>
          </p:cNvPr>
          <p:cNvSpPr/>
          <p:nvPr/>
        </p:nvSpPr>
        <p:spPr>
          <a:xfrm>
            <a:off x="3235344" y="1949293"/>
            <a:ext cx="5721309" cy="4518742"/>
          </a:xfrm>
          <a:prstGeom prst="roundRect">
            <a:avLst>
              <a:gd name="adj" fmla="val 10516"/>
            </a:avLst>
          </a:prstGeom>
          <a:solidFill>
            <a:schemeClr val="tx2">
              <a:lumMod val="20000"/>
              <a:lumOff val="80000"/>
            </a:schemeClr>
          </a:solid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
        <p:nvSpPr>
          <p:cNvPr id="3" name="TextBox 7">
            <a:extLst>
              <a:ext uri="{FF2B5EF4-FFF2-40B4-BE49-F238E27FC236}">
                <a16:creationId xmlns:a16="http://schemas.microsoft.com/office/drawing/2014/main" id="{A9995EB2-9E2E-84E6-C9EE-6CCBA7BA5EE7}"/>
              </a:ext>
            </a:extLst>
          </p:cNvPr>
          <p:cNvSpPr txBox="1"/>
          <p:nvPr/>
        </p:nvSpPr>
        <p:spPr>
          <a:xfrm>
            <a:off x="3425207" y="1939219"/>
            <a:ext cx="5341585" cy="4616648"/>
          </a:xfrm>
          <a:prstGeom prst="rect">
            <a:avLst/>
          </a:prstGeom>
          <a:noFill/>
        </p:spPr>
        <p:txBody>
          <a:bodyPr wrap="square">
            <a:spAutoFit/>
          </a:bodyPr>
          <a:lstStyle/>
          <a:p>
            <a:pPr marL="0" indent="0" algn="ctr">
              <a:buNone/>
            </a:pPr>
            <a:r>
              <a:rPr lang="en-US" sz="2400" b="1" dirty="0">
                <a:latin typeface="Arial" panose="020B0604020202020204" pitchFamily="34" charset="0"/>
                <a:cs typeface="Arial" panose="020B0604020202020204" pitchFamily="34" charset="0"/>
              </a:rPr>
              <a:t>U </a:t>
            </a:r>
            <a:r>
              <a:rPr lang="en-US" sz="2400" b="1" dirty="0" err="1">
                <a:latin typeface="Arial" panose="020B0604020202020204" pitchFamily="34" charset="0"/>
                <a:cs typeface="Arial" panose="020B0604020202020204" pitchFamily="34" charset="0"/>
              </a:rPr>
              <a:t>tân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sinh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giáp</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biên</a:t>
            </a:r>
            <a:endParaRPr lang="vi-VN" sz="2400" b="1" dirty="0">
              <a:latin typeface="Arial" panose="020B0604020202020204" pitchFamily="34" charset="0"/>
              <a:cs typeface="Arial" panose="020B0604020202020204" pitchFamily="34" charset="0"/>
            </a:endParaRPr>
          </a:p>
          <a:p>
            <a:pPr marL="0" indent="0" algn="ctr">
              <a:buNone/>
            </a:pPr>
            <a:endParaRPr lang="en-US" sz="2400" dirty="0">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2400" dirty="0" err="1">
                <a:latin typeface="Arial" panose="020B0604020202020204" pitchFamily="34" charset="0"/>
                <a:cs typeface="Arial" panose="020B0604020202020204" pitchFamily="34" charset="0"/>
              </a:rPr>
              <a:t>Hoá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trị</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bổ</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mổ</a:t>
            </a:r>
            <a:endParaRPr lang="en-US" sz="2400" dirty="0">
              <a:latin typeface="Arial" panose="020B0604020202020204" pitchFamily="34" charset="0"/>
              <a:cs typeface="Arial" panose="020B0604020202020204" pitchFamily="34" charset="0"/>
            </a:endParaRPr>
          </a:p>
          <a:p>
            <a:pPr marL="538163" lvl="1" indent="-269875">
              <a:spcBef>
                <a:spcPts val="600"/>
              </a:spcBef>
              <a:buFont typeface="Courier New" panose="02070309020205020404" pitchFamily="49" charset="0"/>
              <a:buChar char="o"/>
            </a:pPr>
            <a:r>
              <a:rPr lang="en-US" sz="2400" dirty="0">
                <a:latin typeface="Arial" panose="020B0604020202020204" pitchFamily="34" charset="0"/>
                <a:cs typeface="Arial" panose="020B0604020202020204" pitchFamily="34" charset="0"/>
              </a:rPr>
              <a:t>FOLFIRINOX </a:t>
            </a:r>
            <a:r>
              <a:rPr lang="en-US" sz="2400" dirty="0" err="1">
                <a:latin typeface="Arial" panose="020B0604020202020204" pitchFamily="34" charset="0"/>
                <a:cs typeface="Arial" panose="020B0604020202020204" pitchFamily="34" charset="0"/>
              </a:rPr>
              <a:t>hoặc</a:t>
            </a:r>
            <a:r>
              <a:rPr lang="en-US" sz="2400" dirty="0">
                <a:latin typeface="Arial" panose="020B0604020202020204" pitchFamily="34" charset="0"/>
                <a:cs typeface="Arial" panose="020B0604020202020204" pitchFamily="34" charset="0"/>
              </a:rPr>
              <a:t>:</a:t>
            </a:r>
          </a:p>
          <a:p>
            <a:pPr marL="538163" lvl="1" indent="-269875">
              <a:spcBef>
                <a:spcPts val="600"/>
              </a:spcBef>
              <a:buFont typeface="Courier New" panose="02070309020205020404" pitchFamily="49" charset="0"/>
              <a:buChar char="o"/>
            </a:pPr>
            <a:r>
              <a:rPr lang="en-US" sz="2400" dirty="0">
                <a:latin typeface="Arial" panose="020B0604020202020204" pitchFamily="34" charset="0"/>
                <a:cs typeface="Arial" panose="020B0604020202020204" pitchFamily="34" charset="0"/>
              </a:rPr>
              <a:t>Gemcitabine + </a:t>
            </a:r>
            <a:r>
              <a:rPr lang="en-US" sz="2400" dirty="0" err="1">
                <a:latin typeface="Arial" panose="020B0604020202020204" pitchFamily="34" charset="0"/>
                <a:cs typeface="Arial" panose="020B0604020202020204" pitchFamily="34" charset="0"/>
              </a:rPr>
              <a:t>Xạ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trị</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liều</a:t>
            </a:r>
            <a:r>
              <a:rPr lang="en-US" sz="2400" dirty="0">
                <a:latin typeface="Arial" panose="020B0604020202020204" pitchFamily="34" charset="0"/>
                <a:cs typeface="Arial" panose="020B0604020202020204" pitchFamily="34" charset="0"/>
              </a:rPr>
              <a:t> 30 Gray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2 </a:t>
            </a:r>
            <a:r>
              <a:rPr lang="en-US" sz="2400" dirty="0" err="1">
                <a:latin typeface="Arial" panose="020B0604020202020204" pitchFamily="34" charset="0"/>
                <a:cs typeface="Arial" panose="020B0604020202020204" pitchFamily="34" charset="0"/>
              </a:rPr>
              <a:t>tuần</a:t>
            </a:r>
            <a:endParaRPr lang="en-US" sz="2400" dirty="0">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2400" dirty="0">
                <a:latin typeface="Arial" panose="020B0604020202020204" pitchFamily="34" charset="0"/>
                <a:cs typeface="Arial" panose="020B0604020202020204" pitchFamily="34" charset="0"/>
              </a:rPr>
              <a:t>Sau 4-6 </a:t>
            </a:r>
            <a:r>
              <a:rPr lang="en-US" sz="2400" dirty="0" err="1">
                <a:latin typeface="Arial" panose="020B0604020202020204" pitchFamily="34" charset="0"/>
                <a:cs typeface="Arial" panose="020B0604020202020204" pitchFamily="34" charset="0"/>
              </a:rPr>
              <a:t>tuần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đánh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bằng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CTscan</a:t>
            </a:r>
            <a:endParaRPr lang="en-US" sz="2400" dirty="0">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2400" dirty="0" err="1">
                <a:latin typeface="Arial" panose="020B0604020202020204" pitchFamily="34" charset="0"/>
                <a:cs typeface="Arial" panose="020B0604020202020204" pitchFamily="34" charset="0"/>
              </a:rPr>
              <a:t>Mổ</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cắt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tuỵ</a:t>
            </a:r>
            <a:endParaRPr lang="en-US" sz="2400" dirty="0">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2400" dirty="0" err="1">
                <a:latin typeface="Arial" panose="020B0604020202020204" pitchFamily="34" charset="0"/>
                <a:cs typeface="Arial" panose="020B0604020202020204" pitchFamily="34" charset="0"/>
              </a:rPr>
              <a:t>Tiếp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tục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hoá</a:t>
            </a:r>
            <a:r>
              <a:rPr lang="vi-VN" sz="2400" dirty="0">
                <a:latin typeface="Arial" panose="020B0604020202020204" pitchFamily="34" charset="0"/>
                <a:cs typeface="Arial" panose="020B0604020202020204" pitchFamily="34" charset="0"/>
              </a:rPr>
              <a:t> xạ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trị</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hỗ</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sau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mổ</a:t>
            </a:r>
            <a:r>
              <a:rPr lang="vi-VN" sz="2400" dirty="0">
                <a:latin typeface="Arial" panose="020B0604020202020204" pitchFamily="34" charset="0"/>
                <a:cs typeface="Arial" panose="020B0604020202020204" pitchFamily="34" charset="0"/>
              </a:rPr>
              <a:t> 7 tuần</a:t>
            </a:r>
            <a:endParaRPr lang="en-VN" sz="2400">
              <a:latin typeface="Arial" panose="020B0604020202020204" pitchFamily="34" charset="0"/>
              <a:cs typeface="Arial" panose="020B0604020202020204" pitchFamily="34" charset="0"/>
            </a:endParaRPr>
          </a:p>
        </p:txBody>
      </p:sp>
      <p:sp>
        <p:nvSpPr>
          <p:cNvPr id="9" name="TextBox 8"/>
          <p:cNvSpPr txBox="1"/>
          <p:nvPr/>
        </p:nvSpPr>
        <p:spPr>
          <a:xfrm>
            <a:off x="1568688" y="716531"/>
            <a:ext cx="3917712"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Chỉ định phẫu thuật</a:t>
            </a:r>
            <a:endParaRPr lang="en-US" sz="2800" b="1">
              <a:latin typeface="Arial" panose="020B0604020202020204" pitchFamily="34" charset="0"/>
              <a:cs typeface="Arial" panose="020B0604020202020204" pitchFamily="34" charset="0"/>
            </a:endParaRPr>
          </a:p>
        </p:txBody>
      </p:sp>
      <p:sp>
        <p:nvSpPr>
          <p:cNvPr id="6" name="Title 1"/>
          <p:cNvSpPr txBox="1">
            <a:spLocks/>
          </p:cNvSpPr>
          <p:nvPr/>
        </p:nvSpPr>
        <p:spPr>
          <a:xfrm>
            <a:off x="182746" y="-1158"/>
            <a:ext cx="2618511"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IV. </a:t>
            </a:r>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97346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ỗ dành sẵn cho Nội dung 2">
            <a:extLst>
              <a:ext uri="{FF2B5EF4-FFF2-40B4-BE49-F238E27FC236}">
                <a16:creationId xmlns:a16="http://schemas.microsoft.com/office/drawing/2014/main" id="{ACD948E4-8D62-EA2E-0A96-B0D2944BB839}"/>
              </a:ext>
            </a:extLst>
          </p:cNvPr>
          <p:cNvSpPr txBox="1">
            <a:spLocks/>
          </p:cNvSpPr>
          <p:nvPr/>
        </p:nvSpPr>
        <p:spPr>
          <a:xfrm>
            <a:off x="2875018" y="2032922"/>
            <a:ext cx="5460274" cy="3101983"/>
          </a:xfrm>
          <a:prstGeom prst="rect">
            <a:avLst/>
          </a:prstGeom>
          <a:solidFill>
            <a:schemeClr val="bg2">
              <a:lumMod val="90000"/>
            </a:schemeClr>
          </a:solidFill>
          <a:ln>
            <a:solidFill>
              <a:schemeClr val="accent1">
                <a:lumMod val="75000"/>
              </a:schemeClr>
            </a:solidFill>
          </a:ln>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mbria" panose="02040503050406030204" pitchFamily="18" charset="0"/>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457200" indent="-457200">
              <a:buFont typeface="+mj-lt"/>
              <a:buAutoNum type="arabicPeriod"/>
            </a:pPr>
            <a:r>
              <a:rPr lang="en-US" sz="2400">
                <a:latin typeface="Arial" panose="020B0604020202020204" pitchFamily="34" charset="0"/>
                <a:cs typeface="Arial" panose="020B0604020202020204" pitchFamily="34" charset="0"/>
              </a:rPr>
              <a:t>Chuẩn bị bệnh nhân trước phẫu thuật </a:t>
            </a:r>
          </a:p>
          <a:p>
            <a:pPr marL="457200" indent="-457200">
              <a:buFont typeface="+mj-lt"/>
              <a:buAutoNum type="arabicPeriod"/>
            </a:pPr>
            <a:r>
              <a:rPr lang="en-US" sz="2400">
                <a:latin typeface="Arial" panose="020B0604020202020204" pitchFamily="34" charset="0"/>
                <a:cs typeface="Arial" panose="020B0604020202020204" pitchFamily="34" charset="0"/>
              </a:rPr>
              <a:t>Phẫu thuật cắt khối tá tuỵ</a:t>
            </a:r>
          </a:p>
          <a:p>
            <a:pPr marL="457200" indent="-457200">
              <a:buFont typeface="+mj-lt"/>
              <a:buAutoNum type="arabicPeriod"/>
            </a:pPr>
            <a:r>
              <a:rPr lang="en-US" sz="2400">
                <a:latin typeface="Arial" panose="020B0604020202020204" pitchFamily="34" charset="0"/>
                <a:cs typeface="Arial" panose="020B0604020202020204" pitchFamily="34" charset="0"/>
              </a:rPr>
              <a:t>Hoá mô miễn dịch sau phẫu thuật</a:t>
            </a:r>
          </a:p>
        </p:txBody>
      </p:sp>
      <p:sp>
        <p:nvSpPr>
          <p:cNvPr id="7" name="TextBox 6"/>
          <p:cNvSpPr txBox="1"/>
          <p:nvPr/>
        </p:nvSpPr>
        <p:spPr>
          <a:xfrm>
            <a:off x="1568688" y="716531"/>
            <a:ext cx="4866948"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Phẫu thuật cắt khối tá tụy</a:t>
            </a:r>
            <a:endParaRPr lang="en-US" sz="2800" b="1">
              <a:latin typeface="Arial" panose="020B0604020202020204" pitchFamily="34" charset="0"/>
              <a:cs typeface="Arial" panose="020B0604020202020204" pitchFamily="34" charset="0"/>
            </a:endParaRPr>
          </a:p>
        </p:txBody>
      </p:sp>
      <p:sp>
        <p:nvSpPr>
          <p:cNvPr id="8" name="Title 1"/>
          <p:cNvSpPr txBox="1">
            <a:spLocks/>
          </p:cNvSpPr>
          <p:nvPr/>
        </p:nvSpPr>
        <p:spPr>
          <a:xfrm>
            <a:off x="182746" y="-1158"/>
            <a:ext cx="2618511"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IV. </a:t>
            </a:r>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1135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B84F4078-C42A-1C43-A5BF-7F4F74A545C4}"/>
              </a:ext>
            </a:extLst>
          </p:cNvPr>
          <p:cNvSpPr>
            <a:spLocks noGrp="1"/>
          </p:cNvSpPr>
          <p:nvPr>
            <p:ph type="title"/>
          </p:nvPr>
        </p:nvSpPr>
        <p:spPr>
          <a:xfrm>
            <a:off x="672352" y="1254904"/>
            <a:ext cx="12192000" cy="432711"/>
          </a:xfrm>
        </p:spPr>
        <p:txBody>
          <a:bodyPr>
            <a:normAutofit/>
          </a:bodyPr>
          <a:lstStyle/>
          <a:p>
            <a:r>
              <a:rPr lang="vi-VN" sz="2200" b="1">
                <a:latin typeface="Arial" panose="020B0604020202020204" pitchFamily="34" charset="0"/>
                <a:cs typeface="Arial" panose="020B0604020202020204" pitchFamily="34" charset="0"/>
              </a:rPr>
              <a:t>1. </a:t>
            </a:r>
            <a:r>
              <a:rPr lang="en-US" sz="2200" b="1">
                <a:latin typeface="Arial" panose="020B0604020202020204" pitchFamily="34" charset="0"/>
                <a:cs typeface="Arial" panose="020B0604020202020204" pitchFamily="34" charset="0"/>
              </a:rPr>
              <a:t>Chuẩn bị bệnh nhân trước phẫu thuật</a:t>
            </a:r>
          </a:p>
        </p:txBody>
      </p:sp>
      <p:sp>
        <p:nvSpPr>
          <p:cNvPr id="3" name="Chỗ dành sẵn cho Nội dung 2">
            <a:extLst>
              <a:ext uri="{FF2B5EF4-FFF2-40B4-BE49-F238E27FC236}">
                <a16:creationId xmlns:a16="http://schemas.microsoft.com/office/drawing/2014/main" id="{42F8CB84-D901-74A3-017E-83F198CEE96E}"/>
              </a:ext>
            </a:extLst>
          </p:cNvPr>
          <p:cNvSpPr>
            <a:spLocks noGrp="1"/>
          </p:cNvSpPr>
          <p:nvPr>
            <p:ph idx="1"/>
          </p:nvPr>
        </p:nvSpPr>
        <p:spPr>
          <a:xfrm>
            <a:off x="679816" y="1694329"/>
            <a:ext cx="11262671" cy="4482787"/>
          </a:xfrm>
          <a:solidFill>
            <a:schemeClr val="bg1">
              <a:lumMod val="95000"/>
            </a:schemeClr>
          </a:solidFill>
          <a:ln>
            <a:solidFill>
              <a:schemeClr val="tx1"/>
            </a:solidFill>
          </a:ln>
        </p:spPr>
        <p:txBody>
          <a:bodyPr>
            <a:normAutofit fontScale="92500" lnSpcReduction="20000"/>
          </a:bodyPr>
          <a:lstStyle/>
          <a:p>
            <a:pPr marL="0" indent="0">
              <a:buNone/>
            </a:pPr>
            <a:r>
              <a:rPr lang="en-US" sz="2400" b="1" u="sng">
                <a:latin typeface="Arial" panose="020B0604020202020204" pitchFamily="34" charset="0"/>
                <a:cs typeface="Arial" panose="020B0604020202020204" pitchFamily="34" charset="0"/>
              </a:rPr>
              <a:t>Đánh giá và tối ưu hoá tình trạng bệnh nhân:</a:t>
            </a:r>
          </a:p>
          <a:p>
            <a:r>
              <a:rPr lang="en-US" sz="2400">
                <a:latin typeface="Arial" panose="020B0604020202020204" pitchFamily="34" charset="0"/>
                <a:cs typeface="Arial" panose="020B0604020202020204" pitchFamily="34" charset="0"/>
              </a:rPr>
              <a:t>Đánh giá về tình trạng dinh dưỡng</a:t>
            </a:r>
          </a:p>
          <a:p>
            <a:pPr lvl="1">
              <a:buFont typeface="Arial" panose="020B0604020202020204" pitchFamily="34" charset="0"/>
              <a:buChar char="•"/>
            </a:pPr>
            <a:r>
              <a:rPr lang="en-US" sz="2200">
                <a:latin typeface="Arial" panose="020B0604020202020204" pitchFamily="34" charset="0"/>
                <a:cs typeface="Arial" panose="020B0604020202020204" pitchFamily="34" charset="0"/>
              </a:rPr>
              <a:t>Béo phì </a:t>
            </a:r>
          </a:p>
          <a:p>
            <a:pPr lvl="1">
              <a:buFont typeface="Arial" panose="020B0604020202020204" pitchFamily="34" charset="0"/>
              <a:buChar char="•"/>
            </a:pPr>
            <a:r>
              <a:rPr lang="en-US" sz="2200">
                <a:latin typeface="Arial" panose="020B0604020202020204" pitchFamily="34" charset="0"/>
                <a:cs typeface="Arial" panose="020B0604020202020204" pitchFamily="34" charset="0"/>
              </a:rPr>
              <a:t>Suy dinh dưỡng: Albumin &lt; 3g/dL hoặc phẫu thuật phải trĩ hoãn trong hơn 2 tuần</a:t>
            </a:r>
          </a:p>
          <a:p>
            <a:r>
              <a:rPr lang="en-US" sz="2400">
                <a:latin typeface="Arial" panose="020B0604020202020204" pitchFamily="34" charset="0"/>
                <a:cs typeface="Arial" panose="020B0604020202020204" pitchFamily="34" charset="0"/>
              </a:rPr>
              <a:t>Đánh giá nguy cơ tim mạch</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Các bệnh lý cấp tính</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THA: duy trì huyết áp ổn định, mức khoảng 140mmHg.</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Các thuốc kháng đông hiện đang sử dụng: ngưng clopidogrel, aspirin 325mg ít nhất 1 tuần, Aspirin 81mg có thể tiếp tục sử dụng. </a:t>
            </a:r>
          </a:p>
          <a:p>
            <a:r>
              <a:rPr lang="en-US" sz="2400">
                <a:latin typeface="Arial" panose="020B0604020202020204" pitchFamily="34" charset="0"/>
                <a:cs typeface="Arial" panose="020B0604020202020204" pitchFamily="34" charset="0"/>
              </a:rPr>
              <a:t>Đánh giá nguy cơ hô hấp</a:t>
            </a:r>
          </a:p>
          <a:p>
            <a:r>
              <a:rPr lang="en-US" sz="2400">
                <a:latin typeface="Arial" panose="020B0604020202020204" pitchFamily="34" charset="0"/>
                <a:cs typeface="Arial" panose="020B0604020202020204" pitchFamily="34" charset="0"/>
              </a:rPr>
              <a:t>Đánh giá các bệnh kèm theo khác</a:t>
            </a:r>
          </a:p>
          <a:p>
            <a:pPr lvl="1">
              <a:buFont typeface="Wingdings" panose="05000000000000000000" pitchFamily="2" charset="2"/>
              <a:buChar char="§"/>
            </a:pPr>
            <a:r>
              <a:rPr lang="en-US" sz="2200">
                <a:latin typeface="Arial" panose="020B0604020202020204" pitchFamily="34" charset="0"/>
                <a:cs typeface="Arial" panose="020B0604020202020204" pitchFamily="34" charset="0"/>
              </a:rPr>
              <a:t>Đái tháo đường: ngưỡng đường huyết &lt; 180mg/dL, giữ ở mức “tăng nhẹ” </a:t>
            </a:r>
          </a:p>
        </p:txBody>
      </p:sp>
      <p:sp>
        <p:nvSpPr>
          <p:cNvPr id="2" name="Hộp Văn bản 1">
            <a:extLst>
              <a:ext uri="{FF2B5EF4-FFF2-40B4-BE49-F238E27FC236}">
                <a16:creationId xmlns:a16="http://schemas.microsoft.com/office/drawing/2014/main" id="{E6570DE7-46BC-EF64-D028-8FE3B85F7D2C}"/>
              </a:ext>
            </a:extLst>
          </p:cNvPr>
          <p:cNvSpPr txBox="1"/>
          <p:nvPr/>
        </p:nvSpPr>
        <p:spPr>
          <a:xfrm>
            <a:off x="1874365" y="6392249"/>
            <a:ext cx="10317635" cy="461665"/>
          </a:xfrm>
          <a:prstGeom prst="rect">
            <a:avLst/>
          </a:prstGeom>
          <a:noFill/>
        </p:spPr>
        <p:txBody>
          <a:bodyPr wrap="square">
            <a:spAutoFit/>
          </a:bodyPr>
          <a:lstStyle/>
          <a:p>
            <a:pPr marL="171450" indent="-171450">
              <a:buFont typeface="Arial" panose="020B0604020202020204" pitchFamily="34" charset="0"/>
              <a:buChar char="•"/>
            </a:pPr>
            <a:r>
              <a:rPr lang="en-US" sz="1200" i="1">
                <a:latin typeface="Arial" panose="020B0604020202020204" pitchFamily="34" charset="0"/>
                <a:cs typeface="Arial" panose="020B0604020202020204" pitchFamily="34" charset="0"/>
              </a:rPr>
              <a:t>Howard A (2022). Surgical resection of lesions of the head of the pancreas. In: Wenliang C, ed. Uptodate. Waltham, Massachusetts.:Uptodate, 2022 </a:t>
            </a:r>
          </a:p>
          <a:p>
            <a:pPr marL="171450" indent="-171450">
              <a:buFont typeface="Arial" panose="020B0604020202020204" pitchFamily="34" charset="0"/>
              <a:buChar char="•"/>
            </a:pPr>
            <a:r>
              <a:rPr lang="en-US" sz="1200" i="1">
                <a:latin typeface="Arial" panose="020B0604020202020204" pitchFamily="34" charset="0"/>
                <a:cs typeface="Arial" panose="020B0604020202020204" pitchFamily="34" charset="0"/>
              </a:rPr>
              <a:t>Nguyễn Văn Hải, Đỗ Đình Công</a:t>
            </a:r>
            <a:r>
              <a:rPr lang="vi-VN" sz="1200" i="1">
                <a:latin typeface="Arial" panose="020B0604020202020204" pitchFamily="34" charset="0"/>
                <a:cs typeface="Arial" panose="020B0604020202020204" pitchFamily="34" charset="0"/>
              </a:rPr>
              <a:t> (20</a:t>
            </a:r>
            <a:r>
              <a:rPr lang="en-US" sz="1200" i="1">
                <a:latin typeface="Arial" panose="020B0604020202020204" pitchFamily="34" charset="0"/>
                <a:cs typeface="Arial" panose="020B0604020202020204" pitchFamily="34" charset="0"/>
              </a:rPr>
              <a:t>21</a:t>
            </a:r>
            <a:r>
              <a:rPr lang="vi-VN" sz="1200" i="1">
                <a:latin typeface="Arial" panose="020B0604020202020204" pitchFamily="34" charset="0"/>
                <a:cs typeface="Arial" panose="020B0604020202020204" pitchFamily="34" charset="0"/>
              </a:rPr>
              <a:t>), </a:t>
            </a:r>
            <a:r>
              <a:rPr lang="en-US" sz="1200" i="1">
                <a:latin typeface="Arial" panose="020B0604020202020204" pitchFamily="34" charset="0"/>
                <a:cs typeface="Arial" panose="020B0604020202020204" pitchFamily="34" charset="0"/>
              </a:rPr>
              <a:t>Ngoại khoa ống tiêu hoá. Đánh giá, chuẩn bị trước phẫu thuật ,</a:t>
            </a:r>
            <a:r>
              <a:rPr lang="vi-VN" sz="1200" i="1">
                <a:latin typeface="Arial" panose="020B0604020202020204" pitchFamily="34" charset="0"/>
                <a:cs typeface="Arial" panose="020B0604020202020204" pitchFamily="34" charset="0"/>
              </a:rPr>
              <a:t>Trường Đại học Y dược TPHCM, tr. </a:t>
            </a:r>
            <a:r>
              <a:rPr lang="en-US" sz="1200" i="1">
                <a:latin typeface="Arial" panose="020B0604020202020204" pitchFamily="34" charset="0"/>
                <a:cs typeface="Arial" panose="020B0604020202020204" pitchFamily="34" charset="0"/>
              </a:rPr>
              <a:t>36-54</a:t>
            </a:r>
          </a:p>
        </p:txBody>
      </p:sp>
      <p:sp>
        <p:nvSpPr>
          <p:cNvPr id="6" name="TextBox 5"/>
          <p:cNvSpPr txBox="1"/>
          <p:nvPr/>
        </p:nvSpPr>
        <p:spPr>
          <a:xfrm>
            <a:off x="1568688" y="716531"/>
            <a:ext cx="4866948"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Phẫu thuật cắt khối tá tụy</a:t>
            </a:r>
            <a:endParaRPr lang="en-US" sz="2800" b="1">
              <a:latin typeface="Arial" panose="020B0604020202020204" pitchFamily="34" charset="0"/>
              <a:cs typeface="Arial" panose="020B0604020202020204" pitchFamily="34" charset="0"/>
            </a:endParaRPr>
          </a:p>
        </p:txBody>
      </p:sp>
      <p:sp>
        <p:nvSpPr>
          <p:cNvPr id="7" name="Title 1"/>
          <p:cNvSpPr txBox="1">
            <a:spLocks/>
          </p:cNvSpPr>
          <p:nvPr/>
        </p:nvSpPr>
        <p:spPr>
          <a:xfrm>
            <a:off x="182746" y="-1158"/>
            <a:ext cx="2618511"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IV. </a:t>
            </a:r>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17039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42F8CB84-D901-74A3-017E-83F198CEE96E}"/>
              </a:ext>
            </a:extLst>
          </p:cNvPr>
          <p:cNvSpPr>
            <a:spLocks noGrp="1"/>
          </p:cNvSpPr>
          <p:nvPr>
            <p:ph idx="1"/>
          </p:nvPr>
        </p:nvSpPr>
        <p:spPr>
          <a:xfrm>
            <a:off x="672352" y="1777354"/>
            <a:ext cx="10661854" cy="4174298"/>
          </a:xfrm>
          <a:solidFill>
            <a:schemeClr val="bg1">
              <a:lumMod val="85000"/>
            </a:schemeClr>
          </a:solidFill>
          <a:ln>
            <a:solidFill>
              <a:schemeClr val="tx1"/>
            </a:solidFill>
          </a:ln>
        </p:spPr>
        <p:txBody>
          <a:bodyPr>
            <a:normAutofit fontScale="92500"/>
          </a:bodyPr>
          <a:lstStyle/>
          <a:p>
            <a:pPr marL="0" indent="0">
              <a:buNone/>
            </a:pPr>
            <a:r>
              <a:rPr lang="en-US" sz="2400" b="1" u="sng" dirty="0" err="1">
                <a:latin typeface="Arial" panose="020B0604020202020204" pitchFamily="34" charset="0"/>
                <a:cs typeface="Arial" panose="020B0604020202020204" pitchFamily="34" charset="0"/>
              </a:rPr>
              <a:t>Dẫn</a:t>
            </a:r>
            <a:r>
              <a:rPr lang="en-US" sz="2400" b="1" u="sng" dirty="0">
                <a:latin typeface="Arial" panose="020B0604020202020204" pitchFamily="34" charset="0"/>
                <a:cs typeface="Arial" panose="020B0604020202020204" pitchFamily="34" charset="0"/>
              </a:rPr>
              <a:t> </a:t>
            </a:r>
            <a:r>
              <a:rPr lang="en-US" sz="2400" b="1" u="sng" dirty="0" err="1">
                <a:latin typeface="Arial" panose="020B0604020202020204" pitchFamily="34" charset="0"/>
                <a:cs typeface="Arial" panose="020B0604020202020204" pitchFamily="34" charset="0"/>
              </a:rPr>
              <a:t>lưu</a:t>
            </a:r>
            <a:r>
              <a:rPr lang="en-US" sz="2400" b="1" u="sng" dirty="0">
                <a:latin typeface="Arial" panose="020B0604020202020204" pitchFamily="34" charset="0"/>
                <a:cs typeface="Arial" panose="020B0604020202020204" pitchFamily="34" charset="0"/>
              </a:rPr>
              <a:t> </a:t>
            </a:r>
            <a:r>
              <a:rPr lang="en-US" sz="2400" b="1" u="sng" dirty="0" err="1">
                <a:latin typeface="Arial" panose="020B0604020202020204" pitchFamily="34" charset="0"/>
                <a:cs typeface="Arial" panose="020B0604020202020204" pitchFamily="34" charset="0"/>
              </a:rPr>
              <a:t>đường</a:t>
            </a:r>
            <a:r>
              <a:rPr lang="en-US" sz="2400" b="1" u="sng" dirty="0">
                <a:latin typeface="Arial" panose="020B0604020202020204" pitchFamily="34" charset="0"/>
                <a:cs typeface="Arial" panose="020B0604020202020204" pitchFamily="34" charset="0"/>
              </a:rPr>
              <a:t> </a:t>
            </a:r>
            <a:r>
              <a:rPr lang="en-US" sz="2400" b="1" u="sng" dirty="0" err="1">
                <a:latin typeface="Arial" panose="020B0604020202020204" pitchFamily="34" charset="0"/>
                <a:cs typeface="Arial" panose="020B0604020202020204" pitchFamily="34" charset="0"/>
              </a:rPr>
              <a:t>mật</a:t>
            </a:r>
            <a:r>
              <a:rPr lang="en-US" sz="2400" b="1" u="sng" dirty="0">
                <a:latin typeface="Arial" panose="020B0604020202020204" pitchFamily="34" charset="0"/>
                <a:cs typeface="Arial" panose="020B0604020202020204" pitchFamily="34" charset="0"/>
              </a:rPr>
              <a:t> </a:t>
            </a:r>
            <a:r>
              <a:rPr lang="en-US" sz="2400" b="1" u="sng" dirty="0" err="1">
                <a:latin typeface="Arial" panose="020B0604020202020204" pitchFamily="34" charset="0"/>
                <a:cs typeface="Arial" panose="020B0604020202020204" pitchFamily="34" charset="0"/>
              </a:rPr>
              <a:t>trước</a:t>
            </a:r>
            <a:r>
              <a:rPr lang="en-US" sz="2400" b="1" u="sng" dirty="0">
                <a:latin typeface="Arial" panose="020B0604020202020204" pitchFamily="34" charset="0"/>
                <a:cs typeface="Arial" panose="020B0604020202020204" pitchFamily="34" charset="0"/>
              </a:rPr>
              <a:t> </a:t>
            </a:r>
            <a:r>
              <a:rPr lang="en-US" sz="2400" b="1" u="sng" dirty="0" err="1">
                <a:latin typeface="Arial" panose="020B0604020202020204" pitchFamily="34" charset="0"/>
                <a:cs typeface="Arial" panose="020B0604020202020204" pitchFamily="34" charset="0"/>
              </a:rPr>
              <a:t>mổ</a:t>
            </a:r>
            <a:endParaRPr lang="en-US" sz="2400" b="1" u="sng" dirty="0">
              <a:latin typeface="Arial" panose="020B0604020202020204" pitchFamily="34" charset="0"/>
              <a:cs typeface="Arial" panose="020B0604020202020204" pitchFamily="34" charset="0"/>
            </a:endParaRPr>
          </a:p>
          <a:p>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chỉ</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dẫn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lưu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đường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mật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thường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mổ</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chương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a:t>
            </a:r>
          </a:p>
          <a:p>
            <a:r>
              <a:rPr lang="en-US" sz="2400" dirty="0" err="1">
                <a:latin typeface="Arial" panose="020B0604020202020204" pitchFamily="34" charset="0"/>
                <a:cs typeface="Arial" panose="020B0604020202020204" pitchFamily="34" charset="0"/>
              </a:rPr>
              <a:t>Mục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tiêu</a:t>
            </a:r>
            <a:endParaRPr lang="en-US" sz="2400" dirty="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2200" dirty="0" err="1">
                <a:latin typeface="Arial" panose="020B0604020202020204" pitchFamily="34" charset="0"/>
                <a:cs typeface="Arial" panose="020B0604020202020204" pitchFamily="34" charset="0"/>
              </a:rPr>
              <a:t>Giảm</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các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triệu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chứng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và</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viêm</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đường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mật</a:t>
            </a:r>
            <a:endParaRPr lang="en-US" sz="2200" dirty="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2200" dirty="0" err="1">
                <a:latin typeface="Arial" panose="020B0604020202020204" pitchFamily="34" charset="0"/>
                <a:cs typeface="Arial" panose="020B0604020202020204" pitchFamily="34" charset="0"/>
              </a:rPr>
              <a:t>Cải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thiện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chức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năng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gan</a:t>
            </a:r>
            <a:r>
              <a:rPr lang="en-US" sz="2200" dirty="0">
                <a:latin typeface="Arial" panose="020B0604020202020204" pitchFamily="34" charset="0"/>
                <a:cs typeface="Arial" panose="020B0604020202020204" pitchFamily="34" charset="0"/>
              </a:rPr>
              <a:t> – </a:t>
            </a:r>
            <a:r>
              <a:rPr lang="en-US" sz="2200" dirty="0" err="1">
                <a:latin typeface="Arial" panose="020B0604020202020204" pitchFamily="34" charset="0"/>
                <a:cs typeface="Arial" panose="020B0604020202020204" pitchFamily="34" charset="0"/>
              </a:rPr>
              <a:t>rối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loạn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đông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máu</a:t>
            </a:r>
            <a:endParaRPr lang="en-US" sz="2200" dirty="0">
              <a:latin typeface="Arial" panose="020B0604020202020204" pitchFamily="34" charset="0"/>
              <a:cs typeface="Arial" panose="020B0604020202020204" pitchFamily="34" charset="0"/>
            </a:endParaRPr>
          </a:p>
          <a:p>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nhắc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a:t>
            </a:r>
          </a:p>
          <a:p>
            <a:pPr lvl="1">
              <a:buFont typeface="Courier New" panose="02070309020205020404" pitchFamily="49" charset="0"/>
              <a:buChar char="o"/>
            </a:pPr>
            <a:r>
              <a:rPr lang="en-US" sz="2200" dirty="0" err="1">
                <a:latin typeface="Arial" panose="020B0604020202020204" pitchFamily="34" charset="0"/>
                <a:cs typeface="Arial" panose="020B0604020202020204" pitchFamily="34" charset="0"/>
              </a:rPr>
              <a:t>Viêm</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đường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mật</a:t>
            </a:r>
            <a:r>
              <a:rPr lang="en-US" sz="2200" dirty="0">
                <a:latin typeface="Arial" panose="020B0604020202020204" pitchFamily="34" charset="0"/>
                <a:cs typeface="Arial" panose="020B0604020202020204" pitchFamily="34" charset="0"/>
              </a:rPr>
              <a:t>/</a:t>
            </a:r>
            <a:r>
              <a:rPr lang="en-US" sz="2200" dirty="0" err="1">
                <a:latin typeface="Arial" panose="020B0604020202020204" pitchFamily="34" charset="0"/>
                <a:cs typeface="Arial" panose="020B0604020202020204" pitchFamily="34" charset="0"/>
              </a:rPr>
              <a:t>triệu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chứng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ngứa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nhiều</a:t>
            </a:r>
            <a:endParaRPr lang="en-US" sz="2200" dirty="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2200" dirty="0" err="1">
                <a:latin typeface="Arial" panose="020B0604020202020204" pitchFamily="34" charset="0"/>
                <a:cs typeface="Arial" panose="020B0604020202020204" pitchFamily="34" charset="0"/>
              </a:rPr>
              <a:t>Triệu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chứng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vàng</a:t>
            </a:r>
            <a:r>
              <a:rPr lang="en-US" sz="2200" dirty="0">
                <a:latin typeface="Arial" panose="020B0604020202020204" pitchFamily="34" charset="0"/>
                <a:cs typeface="Arial" panose="020B0604020202020204" pitchFamily="34" charset="0"/>
              </a:rPr>
              <a:t> da </a:t>
            </a:r>
            <a:r>
              <a:rPr lang="en-US" sz="2200" dirty="0" err="1">
                <a:latin typeface="Arial" panose="020B0604020202020204" pitchFamily="34" charset="0"/>
                <a:cs typeface="Arial" panose="020B0604020202020204" pitchFamily="34" charset="0"/>
              </a:rPr>
              <a:t>nhiều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ngứa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nồng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độ</a:t>
            </a:r>
            <a:r>
              <a:rPr lang="en-US" sz="2200" dirty="0">
                <a:latin typeface="Arial" panose="020B0604020202020204" pitchFamily="34" charset="0"/>
                <a:cs typeface="Arial" panose="020B0604020202020204" pitchFamily="34" charset="0"/>
              </a:rPr>
              <a:t> bilirubin &gt; 15 – 17mg/dL…) </a:t>
            </a:r>
            <a:r>
              <a:rPr lang="en-US" sz="2200" dirty="0" err="1">
                <a:latin typeface="Arial" panose="020B0604020202020204" pitchFamily="34" charset="0"/>
                <a:cs typeface="Arial" panose="020B0604020202020204" pitchFamily="34" charset="0"/>
              </a:rPr>
              <a:t>xuống</a:t>
            </a:r>
            <a:r>
              <a:rPr lang="en-US" sz="2200" dirty="0">
                <a:latin typeface="Arial" panose="020B0604020202020204" pitchFamily="34" charset="0"/>
                <a:cs typeface="Arial" panose="020B0604020202020204" pitchFamily="34" charset="0"/>
              </a:rPr>
              <a:t> &lt;10</a:t>
            </a:r>
          </a:p>
          <a:p>
            <a:pPr lvl="1">
              <a:buFont typeface="Courier New" panose="02070309020205020404" pitchFamily="49" charset="0"/>
              <a:buChar char="o"/>
            </a:pPr>
            <a:r>
              <a:rPr lang="en-US" sz="2200" dirty="0" err="1">
                <a:latin typeface="Arial" panose="020B0604020202020204" pitchFamily="34" charset="0"/>
                <a:cs typeface="Arial" panose="020B0604020202020204" pitchFamily="34" charset="0"/>
              </a:rPr>
              <a:t>Trì</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hoãn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phẫu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thuật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hơn</a:t>
            </a:r>
            <a:r>
              <a:rPr lang="en-US" sz="2200" dirty="0">
                <a:latin typeface="Arial" panose="020B0604020202020204" pitchFamily="34" charset="0"/>
                <a:cs typeface="Arial" panose="020B0604020202020204" pitchFamily="34" charset="0"/>
              </a:rPr>
              <a:t> 2 </a:t>
            </a:r>
            <a:r>
              <a:rPr lang="en-US" sz="2200" dirty="0" err="1">
                <a:latin typeface="Arial" panose="020B0604020202020204" pitchFamily="34" charset="0"/>
                <a:cs typeface="Arial" panose="020B0604020202020204" pitchFamily="34" charset="0"/>
              </a:rPr>
              <a:t>tuần</a:t>
            </a:r>
            <a:r>
              <a:rPr lang="en-US" sz="2200" dirty="0">
                <a:latin typeface="Arial" panose="020B0604020202020204" pitchFamily="34" charset="0"/>
                <a:cs typeface="Arial" panose="020B0604020202020204" pitchFamily="34" charset="0"/>
              </a:rPr>
              <a:t> do </a:t>
            </a:r>
            <a:r>
              <a:rPr lang="en-US" sz="2200" dirty="0" err="1">
                <a:latin typeface="Arial" panose="020B0604020202020204" pitchFamily="34" charset="0"/>
                <a:cs typeface="Arial" panose="020B0604020202020204" pitchFamily="34" charset="0"/>
              </a:rPr>
              <a:t>bất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kỳ</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nguyên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nhân</a:t>
            </a:r>
            <a:r>
              <a:rPr lang="en-US" sz="2200" dirty="0">
                <a:latin typeface="Arial" panose="020B0604020202020204" pitchFamily="34" charset="0"/>
                <a:cs typeface="Arial" panose="020B0604020202020204" pitchFamily="34" charset="0"/>
              </a:rPr>
              <a:t> (do </a:t>
            </a:r>
            <a:r>
              <a:rPr lang="en-US" sz="2200" dirty="0" err="1">
                <a:latin typeface="Arial" panose="020B0604020202020204" pitchFamily="34" charset="0"/>
                <a:cs typeface="Arial" panose="020B0604020202020204" pitchFamily="34" charset="0"/>
              </a:rPr>
              <a:t>điều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trị</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tân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hỗ</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trợ</a:t>
            </a:r>
            <a:r>
              <a:rPr lang="en-US" sz="2200" dirty="0">
                <a:latin typeface="Arial" panose="020B0604020202020204" pitchFamily="34" charset="0"/>
                <a:cs typeface="Arial" panose="020B0604020202020204" pitchFamily="34" charset="0"/>
              </a:rPr>
              <a:t>…)</a:t>
            </a:r>
          </a:p>
        </p:txBody>
      </p:sp>
      <p:sp>
        <p:nvSpPr>
          <p:cNvPr id="6" name="Hộp Văn bản 5">
            <a:extLst>
              <a:ext uri="{FF2B5EF4-FFF2-40B4-BE49-F238E27FC236}">
                <a16:creationId xmlns:a16="http://schemas.microsoft.com/office/drawing/2014/main" id="{66F3010E-D11E-363E-6831-296B12F2F3D5}"/>
              </a:ext>
            </a:extLst>
          </p:cNvPr>
          <p:cNvSpPr txBox="1"/>
          <p:nvPr/>
        </p:nvSpPr>
        <p:spPr>
          <a:xfrm>
            <a:off x="1715588" y="6027003"/>
            <a:ext cx="10476412" cy="830997"/>
          </a:xfrm>
          <a:prstGeom prst="rect">
            <a:avLst/>
          </a:prstGeom>
          <a:noFill/>
        </p:spPr>
        <p:txBody>
          <a:bodyPr wrap="square">
            <a:spAutoFit/>
          </a:bodyPr>
          <a:lstStyle/>
          <a:p>
            <a:pPr marL="171450" indent="-171450">
              <a:buFont typeface="Arial" panose="020B0604020202020204" pitchFamily="34" charset="0"/>
              <a:buChar char="•"/>
            </a:pPr>
            <a:r>
              <a:rPr lang="en-US" sz="1200" i="1" dirty="0">
                <a:latin typeface="Arial" panose="020B0604020202020204" pitchFamily="34" charset="0"/>
                <a:cs typeface="Arial" panose="020B0604020202020204" pitchFamily="34" charset="0"/>
              </a:rPr>
              <a:t>NCCN guidelines (2015), "Pancreatic adenocarcinoma". 2.2015</a:t>
            </a:r>
          </a:p>
          <a:p>
            <a:pPr marL="171450" indent="-171450">
              <a:buFont typeface="Arial" panose="020B0604020202020204" pitchFamily="34" charset="0"/>
              <a:buChar char="•"/>
            </a:pPr>
            <a:r>
              <a:rPr lang="en-US" sz="1200" i="1" dirty="0">
                <a:latin typeface="Arial" panose="020B0604020202020204" pitchFamily="34" charset="0"/>
                <a:cs typeface="Arial" panose="020B0604020202020204" pitchFamily="34" charset="0"/>
              </a:rPr>
              <a:t>Howard A (2022). Surgical resection of lesions of the head of the pancreas. </a:t>
            </a:r>
            <a:r>
              <a:rPr lang="en-US" sz="1200" i="1">
                <a:latin typeface="Arial" panose="020B0604020202020204" pitchFamily="34" charset="0"/>
                <a:cs typeface="Arial" panose="020B0604020202020204" pitchFamily="34" charset="0"/>
              </a:rPr>
              <a:t>In: Wenliang C, ed. </a:t>
            </a:r>
            <a:r>
              <a:rPr lang="en-US" sz="1200" i="1" dirty="0" err="1">
                <a:latin typeface="Arial" panose="020B0604020202020204" pitchFamily="34" charset="0"/>
                <a:cs typeface="Arial" panose="020B0604020202020204" pitchFamily="34" charset="0"/>
              </a:rPr>
              <a:t>Uptodate</a:t>
            </a:r>
            <a:r>
              <a:rPr lang="en-US" sz="1200" i="1" dirty="0">
                <a:latin typeface="Arial" panose="020B0604020202020204" pitchFamily="34" charset="0"/>
                <a:cs typeface="Arial" panose="020B0604020202020204" pitchFamily="34" charset="0"/>
              </a:rPr>
              <a:t>. Waltham, Massachusetts.:</a:t>
            </a:r>
            <a:r>
              <a:rPr lang="en-US" sz="1200" i="1" dirty="0" err="1">
                <a:latin typeface="Arial" panose="020B0604020202020204" pitchFamily="34" charset="0"/>
                <a:cs typeface="Arial" panose="020B0604020202020204" pitchFamily="34" charset="0"/>
              </a:rPr>
              <a:t>Uptodate</a:t>
            </a:r>
            <a:r>
              <a:rPr lang="en-US" sz="1200" i="1" dirty="0">
                <a:latin typeface="Arial" panose="020B0604020202020204" pitchFamily="34" charset="0"/>
                <a:cs typeface="Arial" panose="020B0604020202020204" pitchFamily="34" charset="0"/>
              </a:rPr>
              <a:t>, 2022</a:t>
            </a:r>
          </a:p>
          <a:p>
            <a:pPr marL="171450" indent="-171450">
              <a:buFont typeface="Arial" panose="020B0604020202020204" pitchFamily="34" charset="0"/>
              <a:buChar char="•"/>
            </a:pPr>
            <a:r>
              <a:rPr lang="en-US" sz="1200" i="1" dirty="0">
                <a:latin typeface="Arial" panose="020B0604020202020204" pitchFamily="34" charset="0"/>
                <a:cs typeface="Arial" panose="020B0604020202020204" pitchFamily="34" charset="0"/>
              </a:rPr>
              <a:t>Dimitri </a:t>
            </a:r>
            <a:r>
              <a:rPr lang="en-US" sz="1200" i="1" dirty="0" err="1">
                <a:latin typeface="Arial" panose="020B0604020202020204" pitchFamily="34" charset="0"/>
                <a:cs typeface="Arial" panose="020B0604020202020204" pitchFamily="34" charset="0"/>
              </a:rPr>
              <a:t>Dorcaratto</a:t>
            </a:r>
            <a:r>
              <a:rPr lang="en-US" sz="1200" i="1" dirty="0">
                <a:latin typeface="Arial" panose="020B0604020202020204" pitchFamily="34" charset="0"/>
                <a:cs typeface="Arial" panose="020B0604020202020204" pitchFamily="34" charset="0"/>
              </a:rPr>
              <a:t>, Is Percutaneous Transhepatic Biliary Drainage Better than Endoscopic Drainage in the Management of Jaundiced Patients Awaiting Pancreaticoduodenectomy? A Systematic Review and Meta-analysis</a:t>
            </a:r>
          </a:p>
        </p:txBody>
      </p:sp>
      <p:sp>
        <p:nvSpPr>
          <p:cNvPr id="7" name="Tiêu đề 1">
            <a:extLst>
              <a:ext uri="{FF2B5EF4-FFF2-40B4-BE49-F238E27FC236}">
                <a16:creationId xmlns:a16="http://schemas.microsoft.com/office/drawing/2014/main" id="{B84F4078-C42A-1C43-A5BF-7F4F74A545C4}"/>
              </a:ext>
            </a:extLst>
          </p:cNvPr>
          <p:cNvSpPr txBox="1">
            <a:spLocks/>
          </p:cNvSpPr>
          <p:nvPr/>
        </p:nvSpPr>
        <p:spPr>
          <a:xfrm>
            <a:off x="672352" y="1254904"/>
            <a:ext cx="12192000" cy="43271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2200" b="1">
                <a:latin typeface="Arial" panose="020B0604020202020204" pitchFamily="34" charset="0"/>
                <a:cs typeface="Arial" panose="020B0604020202020204" pitchFamily="34" charset="0"/>
              </a:rPr>
              <a:t>1. </a:t>
            </a:r>
            <a:r>
              <a:rPr lang="en-US" sz="2200" b="1">
                <a:latin typeface="Arial" panose="020B0604020202020204" pitchFamily="34" charset="0"/>
                <a:cs typeface="Arial" panose="020B0604020202020204" pitchFamily="34" charset="0"/>
              </a:rPr>
              <a:t>Chuẩn bị bệnh nhân trước phẫu thuật</a:t>
            </a:r>
          </a:p>
        </p:txBody>
      </p:sp>
      <p:sp>
        <p:nvSpPr>
          <p:cNvPr id="9" name="TextBox 8"/>
          <p:cNvSpPr txBox="1"/>
          <p:nvPr/>
        </p:nvSpPr>
        <p:spPr>
          <a:xfrm>
            <a:off x="1568688" y="716531"/>
            <a:ext cx="4866948"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Phẫu thuật cắt khối tá tụy</a:t>
            </a:r>
            <a:endParaRPr lang="en-US" sz="2800" b="1">
              <a:latin typeface="Arial" panose="020B0604020202020204" pitchFamily="34" charset="0"/>
              <a:cs typeface="Arial" panose="020B0604020202020204" pitchFamily="34" charset="0"/>
            </a:endParaRPr>
          </a:p>
        </p:txBody>
      </p:sp>
      <p:sp>
        <p:nvSpPr>
          <p:cNvPr id="10" name="Title 1"/>
          <p:cNvSpPr txBox="1">
            <a:spLocks/>
          </p:cNvSpPr>
          <p:nvPr/>
        </p:nvSpPr>
        <p:spPr>
          <a:xfrm>
            <a:off x="182746" y="-1158"/>
            <a:ext cx="2618511"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IV. </a:t>
            </a:r>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511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ình chữ nhật 23">
            <a:extLst>
              <a:ext uri="{FF2B5EF4-FFF2-40B4-BE49-F238E27FC236}">
                <a16:creationId xmlns:a16="http://schemas.microsoft.com/office/drawing/2014/main" id="{CB6911A8-CE6A-5246-B2AB-3F4F00CFE026}"/>
              </a:ext>
            </a:extLst>
          </p:cNvPr>
          <p:cNvSpPr/>
          <p:nvPr/>
        </p:nvSpPr>
        <p:spPr>
          <a:xfrm>
            <a:off x="5277831" y="2499611"/>
            <a:ext cx="2336400" cy="3087746"/>
          </a:xfrm>
          <a:prstGeom prst="rect">
            <a:avLst/>
          </a:prstGeom>
          <a:solidFill>
            <a:sysClr val="window" lastClr="FFFFFF">
              <a:lumMod val="95000"/>
              <a:alpha val="3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5" name="Hình chữ nhật 24">
            <a:extLst>
              <a:ext uri="{FF2B5EF4-FFF2-40B4-BE49-F238E27FC236}">
                <a16:creationId xmlns:a16="http://schemas.microsoft.com/office/drawing/2014/main" id="{BF8BC999-DCB4-DB5F-016A-DB7D40E5C4E3}"/>
              </a:ext>
            </a:extLst>
          </p:cNvPr>
          <p:cNvSpPr/>
          <p:nvPr/>
        </p:nvSpPr>
        <p:spPr>
          <a:xfrm>
            <a:off x="7858363" y="2499611"/>
            <a:ext cx="2986400" cy="3087746"/>
          </a:xfrm>
          <a:prstGeom prst="rect">
            <a:avLst/>
          </a:prstGeom>
          <a:solidFill>
            <a:sysClr val="window" lastClr="FFFFFF">
              <a:lumMod val="95000"/>
              <a:alpha val="3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6" name="Hình chữ nhật 25">
            <a:extLst>
              <a:ext uri="{FF2B5EF4-FFF2-40B4-BE49-F238E27FC236}">
                <a16:creationId xmlns:a16="http://schemas.microsoft.com/office/drawing/2014/main" id="{F9C56898-A105-4879-958F-702C73042147}"/>
              </a:ext>
            </a:extLst>
          </p:cNvPr>
          <p:cNvSpPr/>
          <p:nvPr/>
        </p:nvSpPr>
        <p:spPr>
          <a:xfrm>
            <a:off x="2605985" y="2478011"/>
            <a:ext cx="2336400" cy="3087746"/>
          </a:xfrm>
          <a:prstGeom prst="rect">
            <a:avLst/>
          </a:prstGeom>
          <a:solidFill>
            <a:sysClr val="window" lastClr="FFFFFF">
              <a:lumMod val="95000"/>
              <a:alpha val="3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7" name="Google Shape;2160;p49">
            <a:extLst>
              <a:ext uri="{FF2B5EF4-FFF2-40B4-BE49-F238E27FC236}">
                <a16:creationId xmlns:a16="http://schemas.microsoft.com/office/drawing/2014/main" id="{9B91A09C-04B0-8248-6A05-45AFB3C9C664}"/>
              </a:ext>
            </a:extLst>
          </p:cNvPr>
          <p:cNvSpPr txBox="1">
            <a:spLocks/>
          </p:cNvSpPr>
          <p:nvPr/>
        </p:nvSpPr>
        <p:spPr>
          <a:xfrm>
            <a:off x="2592925" y="2869672"/>
            <a:ext cx="2336400" cy="527700"/>
          </a:xfrm>
          <a:prstGeom prst="rect">
            <a:avLst/>
          </a:prstGeom>
        </p:spPr>
        <p:txBody>
          <a:bodyPr spcFirstLastPara="1" vert="horz" wrap="square" lIns="91425" tIns="91425" rIns="91425" bIns="91425" rtlCol="0" anchor="ctr" anchorCtr="0">
            <a:noAutofit/>
          </a:bodyPr>
          <a:lstStyle>
            <a:lvl1pPr algn="l" defTabSz="457200" rtl="0" eaLnBrk="1" latinLnBrk="0" hangingPunct="1">
              <a:spcBef>
                <a:spcPct val="0"/>
              </a:spcBef>
              <a:buNone/>
              <a:defRPr sz="4200" b="0" i="0" kern="1200">
                <a:solidFill>
                  <a:schemeClr val="tx2"/>
                </a:solidFill>
                <a:latin typeface="Times  New Roman"/>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ID" sz="3200" b="1" dirty="0" err="1">
                <a:solidFill>
                  <a:srgbClr val="44546A"/>
                </a:solidFill>
                <a:latin typeface="Times New Roman" panose="02020603050405020304" pitchFamily="18" charset="0"/>
                <a:cs typeface="Times New Roman" panose="02020603050405020304" pitchFamily="18" charset="0"/>
              </a:rPr>
              <a:t>Tuổi</a:t>
            </a:r>
            <a:endParaRPr lang="en-ID" sz="3200" b="1" dirty="0">
              <a:solidFill>
                <a:srgbClr val="44546A"/>
              </a:solidFill>
              <a:latin typeface="Times New Roman" panose="02020603050405020304" pitchFamily="18" charset="0"/>
              <a:cs typeface="Times New Roman" panose="02020603050405020304" pitchFamily="18" charset="0"/>
            </a:endParaRPr>
          </a:p>
        </p:txBody>
      </p:sp>
      <p:sp>
        <p:nvSpPr>
          <p:cNvPr id="28" name="Google Shape;2161;p49">
            <a:extLst>
              <a:ext uri="{FF2B5EF4-FFF2-40B4-BE49-F238E27FC236}">
                <a16:creationId xmlns:a16="http://schemas.microsoft.com/office/drawing/2014/main" id="{FC81D6F1-D756-C0AF-3B95-82A74C52CB3A}"/>
              </a:ext>
            </a:extLst>
          </p:cNvPr>
          <p:cNvSpPr txBox="1">
            <a:spLocks/>
          </p:cNvSpPr>
          <p:nvPr/>
        </p:nvSpPr>
        <p:spPr>
          <a:xfrm>
            <a:off x="2592925" y="3652741"/>
            <a:ext cx="2336400" cy="840300"/>
          </a:xfrm>
          <a:prstGeom prst="rect">
            <a:avLst/>
          </a:prstGeom>
        </p:spPr>
        <p:txBody>
          <a:bodyPr spcFirstLastPara="1" wrap="square" lIns="91425" tIns="91425" rIns="91425" bIns="91425" anchor="ctr" anchorCtr="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Times   New Roman"/>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Times   New Roman"/>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Times   New Roman"/>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Times   New Roman"/>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Times   New Roman"/>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Clr>
                <a:srgbClr val="E7E6E6">
                  <a:lumMod val="40000"/>
                  <a:lumOff val="60000"/>
                </a:srgbClr>
              </a:buClr>
              <a:buFont typeface="Wingdings 3" charset="2"/>
              <a:buNone/>
            </a:pPr>
            <a:r>
              <a:rPr lang="en-US" dirty="0" err="1">
                <a:solidFill>
                  <a:prstClr val="black"/>
                </a:solidFill>
                <a:latin typeface="Arial" panose="020B0604020202020204" pitchFamily="34" charset="0"/>
                <a:cs typeface="Arial" panose="020B0604020202020204" pitchFamily="34" charset="0"/>
              </a:rPr>
              <a:t>Tăng</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theo</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tuổi</a:t>
            </a:r>
            <a:r>
              <a:rPr lang="en-US" dirty="0">
                <a:solidFill>
                  <a:prstClr val="black"/>
                </a:solidFill>
                <a:latin typeface="Arial" panose="020B0604020202020204" pitchFamily="34" charset="0"/>
                <a:cs typeface="Arial" panose="020B0604020202020204" pitchFamily="34" charset="0"/>
              </a:rPr>
              <a:t> (đa </a:t>
            </a:r>
            <a:r>
              <a:rPr lang="en-US" dirty="0" err="1">
                <a:solidFill>
                  <a:prstClr val="black"/>
                </a:solidFill>
                <a:latin typeface="Arial" panose="020B0604020202020204" pitchFamily="34" charset="0"/>
                <a:cs typeface="Arial" panose="020B0604020202020204" pitchFamily="34" charset="0"/>
              </a:rPr>
              <a:t>phần</a:t>
            </a:r>
            <a:r>
              <a:rPr lang="en-US" dirty="0">
                <a:solidFill>
                  <a:prstClr val="black"/>
                </a:solidFill>
                <a:latin typeface="Arial" panose="020B0604020202020204" pitchFamily="34" charset="0"/>
                <a:cs typeface="Arial" panose="020B0604020202020204" pitchFamily="34" charset="0"/>
              </a:rPr>
              <a:t> ở </a:t>
            </a:r>
            <a:r>
              <a:rPr lang="en-US" dirty="0" err="1">
                <a:solidFill>
                  <a:prstClr val="black"/>
                </a:solidFill>
                <a:latin typeface="Arial" panose="020B0604020202020204" pitchFamily="34" charset="0"/>
                <a:cs typeface="Arial" panose="020B0604020202020204" pitchFamily="34" charset="0"/>
              </a:rPr>
              <a:t>độ</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tuổi</a:t>
            </a:r>
            <a:r>
              <a:rPr lang="en-US" dirty="0">
                <a:solidFill>
                  <a:prstClr val="black"/>
                </a:solidFill>
                <a:latin typeface="Arial" panose="020B0604020202020204" pitchFamily="34" charset="0"/>
                <a:cs typeface="Arial" panose="020B0604020202020204" pitchFamily="34" charset="0"/>
              </a:rPr>
              <a:t> ≥ 60 </a:t>
            </a:r>
            <a:r>
              <a:rPr lang="en-US" dirty="0" err="1">
                <a:solidFill>
                  <a:prstClr val="black"/>
                </a:solidFill>
                <a:latin typeface="Arial" panose="020B0604020202020204" pitchFamily="34" charset="0"/>
                <a:cs typeface="Arial" panose="020B0604020202020204" pitchFamily="34" charset="0"/>
              </a:rPr>
              <a:t>tuổi</a:t>
            </a:r>
            <a:r>
              <a:rPr lang="en-US" dirty="0">
                <a:solidFill>
                  <a:prstClr val="black"/>
                </a:solidFill>
                <a:latin typeface="Arial" panose="020B0604020202020204" pitchFamily="34" charset="0"/>
                <a:cs typeface="Arial" panose="020B0604020202020204" pitchFamily="34" charset="0"/>
              </a:rPr>
              <a:t> )</a:t>
            </a:r>
          </a:p>
        </p:txBody>
      </p:sp>
      <p:sp>
        <p:nvSpPr>
          <p:cNvPr id="29" name="Google Shape;2162;p49">
            <a:extLst>
              <a:ext uri="{FF2B5EF4-FFF2-40B4-BE49-F238E27FC236}">
                <a16:creationId xmlns:a16="http://schemas.microsoft.com/office/drawing/2014/main" id="{190150EE-8F49-3082-65CB-51DB3ECAA084}"/>
              </a:ext>
            </a:extLst>
          </p:cNvPr>
          <p:cNvSpPr txBox="1">
            <a:spLocks/>
          </p:cNvSpPr>
          <p:nvPr/>
        </p:nvSpPr>
        <p:spPr>
          <a:xfrm>
            <a:off x="5277831" y="2814881"/>
            <a:ext cx="2336400" cy="527700"/>
          </a:xfrm>
          <a:prstGeom prst="rect">
            <a:avLst/>
          </a:prstGeom>
        </p:spPr>
        <p:txBody>
          <a:bodyPr spcFirstLastPara="1" wrap="square" lIns="91425" tIns="91425" rIns="91425" bIns="91425" anchor="ctr" anchorCtr="0">
            <a:noAutofit/>
          </a:bodyPr>
          <a:lstStyle>
            <a:lvl1pPr algn="l" defTabSz="457200" rtl="0" eaLnBrk="1" latinLnBrk="0" hangingPunct="1">
              <a:spcBef>
                <a:spcPct val="0"/>
              </a:spcBef>
              <a:buNone/>
              <a:defRPr sz="4200" b="0" i="0" kern="1200">
                <a:solidFill>
                  <a:schemeClr val="tx2"/>
                </a:solidFill>
                <a:latin typeface="Times  New Roman"/>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ID" sz="3200" b="1" dirty="0" err="1">
                <a:solidFill>
                  <a:srgbClr val="44546A"/>
                </a:solidFill>
                <a:latin typeface="Times New Roman" panose="02020603050405020304" pitchFamily="18" charset="0"/>
                <a:cs typeface="Times New Roman" panose="02020603050405020304" pitchFamily="18" charset="0"/>
              </a:rPr>
              <a:t>Giới</a:t>
            </a:r>
            <a:r>
              <a:rPr lang="en-ID" sz="3200" b="1" dirty="0">
                <a:solidFill>
                  <a:srgbClr val="44546A"/>
                </a:solidFill>
                <a:latin typeface="Times New Roman" panose="02020603050405020304" pitchFamily="18" charset="0"/>
                <a:cs typeface="Times New Roman" panose="02020603050405020304" pitchFamily="18" charset="0"/>
              </a:rPr>
              <a:t> </a:t>
            </a:r>
            <a:r>
              <a:rPr lang="en-ID" sz="3200" b="1" dirty="0" err="1">
                <a:solidFill>
                  <a:srgbClr val="44546A"/>
                </a:solidFill>
                <a:latin typeface="Times New Roman" panose="02020603050405020304" pitchFamily="18" charset="0"/>
                <a:cs typeface="Times New Roman" panose="02020603050405020304" pitchFamily="18" charset="0"/>
              </a:rPr>
              <a:t>tính</a:t>
            </a:r>
            <a:endParaRPr lang="en-ID" sz="3200" b="1" dirty="0">
              <a:solidFill>
                <a:srgbClr val="44546A"/>
              </a:solidFill>
              <a:latin typeface="Times New Roman" panose="02020603050405020304" pitchFamily="18" charset="0"/>
              <a:cs typeface="Times New Roman" panose="02020603050405020304" pitchFamily="18" charset="0"/>
            </a:endParaRPr>
          </a:p>
        </p:txBody>
      </p:sp>
      <p:sp>
        <p:nvSpPr>
          <p:cNvPr id="30" name="Google Shape;2163;p49">
            <a:extLst>
              <a:ext uri="{FF2B5EF4-FFF2-40B4-BE49-F238E27FC236}">
                <a16:creationId xmlns:a16="http://schemas.microsoft.com/office/drawing/2014/main" id="{26B824C2-3F96-F8CD-7494-C36C815BF81B}"/>
              </a:ext>
            </a:extLst>
          </p:cNvPr>
          <p:cNvSpPr txBox="1">
            <a:spLocks/>
          </p:cNvSpPr>
          <p:nvPr/>
        </p:nvSpPr>
        <p:spPr>
          <a:xfrm>
            <a:off x="5518896" y="3650098"/>
            <a:ext cx="2336400" cy="840300"/>
          </a:xfrm>
          <a:prstGeom prst="rect">
            <a:avLst/>
          </a:prstGeom>
        </p:spPr>
        <p:txBody>
          <a:bodyPr spcFirstLastPara="1" wrap="square" lIns="91425" tIns="91425" rIns="91425" bIns="91425" anchor="ctr" anchorCtr="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Times   New Roman"/>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Times   New Roman"/>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Times   New Roman"/>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Times   New Roman"/>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Times   New Roman"/>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Clr>
                <a:srgbClr val="E7E6E6">
                  <a:lumMod val="40000"/>
                  <a:lumOff val="60000"/>
                </a:srgbClr>
              </a:buClr>
              <a:buFont typeface="Wingdings 3" charset="2"/>
              <a:buNone/>
            </a:pPr>
            <a:r>
              <a:rPr lang="vi-VN" dirty="0" err="1">
                <a:solidFill>
                  <a:prstClr val="black"/>
                </a:solidFill>
                <a:latin typeface="Arial" panose="020B0604020202020204" pitchFamily="34" charset="0"/>
                <a:cs typeface="Arial" panose="020B0604020202020204" pitchFamily="34" charset="0"/>
              </a:rPr>
              <a:t>Thường</a:t>
            </a:r>
            <a:r>
              <a:rPr lang="vi-VN" dirty="0">
                <a:solidFill>
                  <a:prstClr val="black"/>
                </a:solidFill>
                <a:latin typeface="Arial" panose="020B0604020202020204" pitchFamily="34" charset="0"/>
                <a:cs typeface="Arial" panose="020B0604020202020204" pitchFamily="34" charset="0"/>
              </a:rPr>
              <a:t> ở nam </a:t>
            </a:r>
            <a:r>
              <a:rPr lang="vi-VN" dirty="0" err="1">
                <a:solidFill>
                  <a:prstClr val="black"/>
                </a:solidFill>
                <a:latin typeface="Arial" panose="020B0604020202020204" pitchFamily="34" charset="0"/>
                <a:cs typeface="Arial" panose="020B0604020202020204" pitchFamily="34" charset="0"/>
              </a:rPr>
              <a:t>nhiều</a:t>
            </a:r>
            <a:r>
              <a:rPr lang="vi-VN" dirty="0">
                <a:solidFill>
                  <a:prstClr val="black"/>
                </a:solidFill>
                <a:latin typeface="Arial" panose="020B0604020202020204" pitchFamily="34" charset="0"/>
                <a:cs typeface="Arial" panose="020B0604020202020204" pitchFamily="34" charset="0"/>
              </a:rPr>
              <a:t> hơn </a:t>
            </a:r>
            <a:r>
              <a:rPr lang="vi-VN" dirty="0" err="1">
                <a:solidFill>
                  <a:prstClr val="black"/>
                </a:solidFill>
                <a:latin typeface="Arial" panose="020B0604020202020204" pitchFamily="34" charset="0"/>
                <a:cs typeface="Arial" panose="020B0604020202020204" pitchFamily="34" charset="0"/>
              </a:rPr>
              <a:t>nữ</a:t>
            </a:r>
            <a:endParaRPr lang="vi-VN" dirty="0">
              <a:solidFill>
                <a:prstClr val="black"/>
              </a:solidFill>
              <a:latin typeface="Arial" panose="020B0604020202020204" pitchFamily="34" charset="0"/>
              <a:cs typeface="Arial" panose="020B0604020202020204" pitchFamily="34" charset="0"/>
            </a:endParaRPr>
          </a:p>
        </p:txBody>
      </p:sp>
      <p:sp>
        <p:nvSpPr>
          <p:cNvPr id="31" name="Google Shape;2164;p49">
            <a:extLst>
              <a:ext uri="{FF2B5EF4-FFF2-40B4-BE49-F238E27FC236}">
                <a16:creationId xmlns:a16="http://schemas.microsoft.com/office/drawing/2014/main" id="{BE864123-C82E-7F14-D5D2-E953324EAB23}"/>
              </a:ext>
            </a:extLst>
          </p:cNvPr>
          <p:cNvSpPr txBox="1">
            <a:spLocks/>
          </p:cNvSpPr>
          <p:nvPr/>
        </p:nvSpPr>
        <p:spPr>
          <a:xfrm>
            <a:off x="8183363" y="2798053"/>
            <a:ext cx="2336400" cy="527700"/>
          </a:xfrm>
          <a:prstGeom prst="rect">
            <a:avLst/>
          </a:prstGeom>
        </p:spPr>
        <p:txBody>
          <a:bodyPr spcFirstLastPara="1" wrap="square" lIns="91425" tIns="91425" rIns="91425" bIns="91425" anchor="ctr" anchorCtr="0">
            <a:noAutofit/>
          </a:bodyPr>
          <a:lstStyle>
            <a:lvl1pPr algn="l" defTabSz="457200" rtl="0" eaLnBrk="1" latinLnBrk="0" hangingPunct="1">
              <a:spcBef>
                <a:spcPct val="0"/>
              </a:spcBef>
              <a:buNone/>
              <a:defRPr sz="4200" b="0" i="0" kern="1200">
                <a:solidFill>
                  <a:schemeClr val="tx2"/>
                </a:solidFill>
                <a:latin typeface="Times  New Roman"/>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ID" sz="3200" b="1" dirty="0" err="1">
                <a:solidFill>
                  <a:srgbClr val="44546A"/>
                </a:solidFill>
                <a:latin typeface="Arial" panose="020B0604020202020204" pitchFamily="34" charset="0"/>
                <a:cs typeface="Arial" panose="020B0604020202020204" pitchFamily="34" charset="0"/>
              </a:rPr>
              <a:t>Tần</a:t>
            </a:r>
            <a:r>
              <a:rPr lang="en-ID" sz="3200" b="1" dirty="0">
                <a:solidFill>
                  <a:srgbClr val="44546A"/>
                </a:solidFill>
                <a:latin typeface="Arial" panose="020B0604020202020204" pitchFamily="34" charset="0"/>
                <a:cs typeface="Arial" panose="020B0604020202020204" pitchFamily="34" charset="0"/>
              </a:rPr>
              <a:t> </a:t>
            </a:r>
            <a:r>
              <a:rPr lang="en-ID" sz="3200" b="1" dirty="0" err="1">
                <a:solidFill>
                  <a:srgbClr val="44546A"/>
                </a:solidFill>
                <a:latin typeface="Arial" panose="020B0604020202020204" pitchFamily="34" charset="0"/>
                <a:cs typeface="Arial" panose="020B0604020202020204" pitchFamily="34" charset="0"/>
              </a:rPr>
              <a:t>suất</a:t>
            </a:r>
            <a:endParaRPr lang="en-ID" sz="3200" b="1" dirty="0">
              <a:solidFill>
                <a:srgbClr val="44546A"/>
              </a:solidFill>
              <a:latin typeface="Arial" panose="020B0604020202020204" pitchFamily="34" charset="0"/>
              <a:cs typeface="Arial" panose="020B0604020202020204" pitchFamily="34" charset="0"/>
            </a:endParaRPr>
          </a:p>
        </p:txBody>
      </p:sp>
      <p:sp>
        <p:nvSpPr>
          <p:cNvPr id="32" name="Google Shape;2165;p49">
            <a:extLst>
              <a:ext uri="{FF2B5EF4-FFF2-40B4-BE49-F238E27FC236}">
                <a16:creationId xmlns:a16="http://schemas.microsoft.com/office/drawing/2014/main" id="{4B2C2568-5FC9-C3CC-4D10-5DC0EE0A1419}"/>
              </a:ext>
            </a:extLst>
          </p:cNvPr>
          <p:cNvSpPr/>
          <p:nvPr/>
        </p:nvSpPr>
        <p:spPr>
          <a:xfrm>
            <a:off x="3369925" y="1941010"/>
            <a:ext cx="782400" cy="782400"/>
          </a:xfrm>
          <a:prstGeom prst="ellipse">
            <a:avLst/>
          </a:prstGeom>
          <a:solidFill>
            <a:sysClr val="window" lastClr="FFFFFF"/>
          </a:solidFill>
          <a:ln w="63500" cap="flat" cmpd="sng">
            <a:solidFill>
              <a:srgbClr val="56ABC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3" name="Google Shape;2166;p49">
            <a:extLst>
              <a:ext uri="{FF2B5EF4-FFF2-40B4-BE49-F238E27FC236}">
                <a16:creationId xmlns:a16="http://schemas.microsoft.com/office/drawing/2014/main" id="{B1F24FD8-99C8-F947-0316-1C975F7E8B32}"/>
              </a:ext>
            </a:extLst>
          </p:cNvPr>
          <p:cNvSpPr txBox="1">
            <a:spLocks/>
          </p:cNvSpPr>
          <p:nvPr/>
        </p:nvSpPr>
        <p:spPr>
          <a:xfrm>
            <a:off x="7858363" y="3682028"/>
            <a:ext cx="2986400" cy="1622025"/>
          </a:xfrm>
          <a:prstGeom prst="rect">
            <a:avLst/>
          </a:prstGeom>
        </p:spPr>
        <p:txBody>
          <a:bodyPr spcFirstLastPara="1" wrap="square" lIns="91425" tIns="91425" rIns="91425" bIns="91425" anchor="ctr" anchorCtr="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Times   New Roman"/>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Times   New Roman"/>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Times   New Roman"/>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Times   New Roman"/>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Times   New Roman"/>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Clr>
                <a:srgbClr val="E7E6E6">
                  <a:lumMod val="40000"/>
                  <a:lumOff val="60000"/>
                </a:srgbClr>
              </a:buClr>
            </a:pPr>
            <a:r>
              <a:rPr lang="en-US" dirty="0">
                <a:solidFill>
                  <a:prstClr val="black"/>
                </a:solidFill>
                <a:latin typeface="Arial" panose="020B0604020202020204" pitchFamily="34" charset="0"/>
                <a:cs typeface="Arial" panose="020B0604020202020204" pitchFamily="34" charset="0"/>
              </a:rPr>
              <a:t>1. Ung </a:t>
            </a:r>
            <a:r>
              <a:rPr lang="en-US" dirty="0" err="1">
                <a:solidFill>
                  <a:prstClr val="black"/>
                </a:solidFill>
                <a:latin typeface="Arial" panose="020B0604020202020204" pitchFamily="34" charset="0"/>
                <a:cs typeface="Arial" panose="020B0604020202020204" pitchFamily="34" charset="0"/>
              </a:rPr>
              <a:t>thư</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đầu</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tụy</a:t>
            </a:r>
            <a:r>
              <a:rPr lang="en-US" dirty="0">
                <a:solidFill>
                  <a:prstClr val="black"/>
                </a:solidFill>
                <a:latin typeface="Arial" panose="020B0604020202020204" pitchFamily="34" charset="0"/>
                <a:cs typeface="Arial" panose="020B0604020202020204" pitchFamily="34" charset="0"/>
              </a:rPr>
              <a:t> </a:t>
            </a:r>
          </a:p>
          <a:p>
            <a:pPr marL="0" indent="0">
              <a:buClr>
                <a:srgbClr val="E7E6E6">
                  <a:lumMod val="40000"/>
                  <a:lumOff val="60000"/>
                </a:srgbClr>
              </a:buClr>
            </a:pPr>
            <a:r>
              <a:rPr lang="en-US" dirty="0">
                <a:solidFill>
                  <a:prstClr val="black"/>
                </a:solidFill>
                <a:latin typeface="Arial" panose="020B0604020202020204" pitchFamily="34" charset="0"/>
                <a:cs typeface="Arial" panose="020B0604020202020204" pitchFamily="34" charset="0"/>
              </a:rPr>
              <a:t>2. Ung </a:t>
            </a:r>
            <a:r>
              <a:rPr lang="en-US" dirty="0" err="1">
                <a:solidFill>
                  <a:prstClr val="black"/>
                </a:solidFill>
                <a:latin typeface="Arial" panose="020B0604020202020204" pitchFamily="34" charset="0"/>
                <a:cs typeface="Arial" panose="020B0604020202020204" pitchFamily="34" charset="0"/>
              </a:rPr>
              <a:t>thư</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bóng</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vater</a:t>
            </a:r>
            <a:r>
              <a:rPr lang="en-US" dirty="0">
                <a:solidFill>
                  <a:prstClr val="black"/>
                </a:solidFill>
                <a:latin typeface="Arial" panose="020B0604020202020204" pitchFamily="34" charset="0"/>
                <a:cs typeface="Arial" panose="020B0604020202020204" pitchFamily="34" charset="0"/>
              </a:rPr>
              <a:t> </a:t>
            </a:r>
          </a:p>
          <a:p>
            <a:pPr marL="0" indent="0">
              <a:buClr>
                <a:srgbClr val="E7E6E6">
                  <a:lumMod val="40000"/>
                  <a:lumOff val="60000"/>
                </a:srgbClr>
              </a:buClr>
            </a:pPr>
            <a:r>
              <a:rPr lang="en-US" dirty="0">
                <a:solidFill>
                  <a:prstClr val="black"/>
                </a:solidFill>
                <a:latin typeface="Arial" panose="020B0604020202020204" pitchFamily="34" charset="0"/>
                <a:cs typeface="Arial" panose="020B0604020202020204" pitchFamily="34" charset="0"/>
              </a:rPr>
              <a:t>3. Ung </a:t>
            </a:r>
            <a:r>
              <a:rPr lang="en-US" dirty="0" err="1">
                <a:solidFill>
                  <a:prstClr val="black"/>
                </a:solidFill>
                <a:latin typeface="Arial" panose="020B0604020202020204" pitchFamily="34" charset="0"/>
                <a:cs typeface="Arial" panose="020B0604020202020204" pitchFamily="34" charset="0"/>
              </a:rPr>
              <a:t>thư</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đoạn</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cuối</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ống</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mật</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chủ</a:t>
            </a:r>
            <a:r>
              <a:rPr lang="en-US" dirty="0">
                <a:solidFill>
                  <a:prstClr val="black"/>
                </a:solidFill>
                <a:latin typeface="Arial" panose="020B0604020202020204" pitchFamily="34" charset="0"/>
                <a:cs typeface="Arial" panose="020B0604020202020204" pitchFamily="34" charset="0"/>
              </a:rPr>
              <a:t> </a:t>
            </a:r>
          </a:p>
          <a:p>
            <a:pPr marL="0" indent="0">
              <a:buClr>
                <a:srgbClr val="E7E6E6">
                  <a:lumMod val="40000"/>
                  <a:lumOff val="60000"/>
                </a:srgbClr>
              </a:buClr>
            </a:pPr>
            <a:r>
              <a:rPr lang="en-US" dirty="0">
                <a:solidFill>
                  <a:prstClr val="black"/>
                </a:solidFill>
                <a:latin typeface="Arial" panose="020B0604020202020204" pitchFamily="34" charset="0"/>
                <a:cs typeface="Arial" panose="020B0604020202020204" pitchFamily="34" charset="0"/>
              </a:rPr>
              <a:t>4. </a:t>
            </a:r>
            <a:r>
              <a:rPr lang="vi-VN" dirty="0">
                <a:solidFill>
                  <a:prstClr val="black"/>
                </a:solidFill>
                <a:latin typeface="Arial" panose="020B0604020202020204" pitchFamily="34" charset="0"/>
                <a:cs typeface="Arial" panose="020B0604020202020204" pitchFamily="34" charset="0"/>
              </a:rPr>
              <a:t>Ung</a:t>
            </a:r>
            <a:r>
              <a:rPr lang="en-US" dirty="0">
                <a:solidFill>
                  <a:prstClr val="black"/>
                </a:solidFill>
                <a:latin typeface="Arial" panose="020B0604020202020204" pitchFamily="34" charset="0"/>
                <a:cs typeface="Arial" panose="020B0604020202020204" pitchFamily="34" charset="0"/>
              </a:rPr>
              <a:t> </a:t>
            </a:r>
            <a:r>
              <a:rPr lang="vi-VN" dirty="0">
                <a:solidFill>
                  <a:prstClr val="black"/>
                </a:solidFill>
                <a:latin typeface="Arial" panose="020B0604020202020204" pitchFamily="34" charset="0"/>
                <a:cs typeface="Arial" panose="020B0604020202020204" pitchFamily="34" charset="0"/>
              </a:rPr>
              <a:t>thư</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tá</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tràng</a:t>
            </a:r>
            <a:endParaRPr lang="en-US" dirty="0">
              <a:solidFill>
                <a:prstClr val="black"/>
              </a:solidFill>
              <a:latin typeface="Arial" panose="020B0604020202020204" pitchFamily="34" charset="0"/>
              <a:cs typeface="Arial" panose="020B0604020202020204" pitchFamily="34" charset="0"/>
            </a:endParaRPr>
          </a:p>
        </p:txBody>
      </p:sp>
      <p:sp>
        <p:nvSpPr>
          <p:cNvPr id="34" name="Google Shape;2167;p49">
            <a:extLst>
              <a:ext uri="{FF2B5EF4-FFF2-40B4-BE49-F238E27FC236}">
                <a16:creationId xmlns:a16="http://schemas.microsoft.com/office/drawing/2014/main" id="{AF825A55-005C-0604-5118-AC9C16BEFEA1}"/>
              </a:ext>
            </a:extLst>
          </p:cNvPr>
          <p:cNvSpPr/>
          <p:nvPr/>
        </p:nvSpPr>
        <p:spPr>
          <a:xfrm>
            <a:off x="9340763" y="2478011"/>
            <a:ext cx="21600" cy="21600"/>
          </a:xfrm>
          <a:prstGeom prst="ellipse">
            <a:avLst/>
          </a:prstGeom>
          <a:solidFill>
            <a:srgbClr val="44546A"/>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5" name="Google Shape;2168;p49">
            <a:extLst>
              <a:ext uri="{FF2B5EF4-FFF2-40B4-BE49-F238E27FC236}">
                <a16:creationId xmlns:a16="http://schemas.microsoft.com/office/drawing/2014/main" id="{0FB03271-F89A-A652-72E9-04EC718962F4}"/>
              </a:ext>
            </a:extLst>
          </p:cNvPr>
          <p:cNvSpPr/>
          <p:nvPr/>
        </p:nvSpPr>
        <p:spPr>
          <a:xfrm>
            <a:off x="6054831" y="1920739"/>
            <a:ext cx="782400" cy="782400"/>
          </a:xfrm>
          <a:prstGeom prst="ellipse">
            <a:avLst/>
          </a:prstGeom>
          <a:solidFill>
            <a:sysClr val="window" lastClr="FFFFFF"/>
          </a:solidFill>
          <a:ln w="63500" cap="flat" cmpd="sng">
            <a:solidFill>
              <a:srgbClr val="56ABC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6" name="Google Shape;2169;p49">
            <a:extLst>
              <a:ext uri="{FF2B5EF4-FFF2-40B4-BE49-F238E27FC236}">
                <a16:creationId xmlns:a16="http://schemas.microsoft.com/office/drawing/2014/main" id="{0E49CB5F-F47A-83E8-3B17-4146EE8EA94B}"/>
              </a:ext>
            </a:extLst>
          </p:cNvPr>
          <p:cNvSpPr/>
          <p:nvPr/>
        </p:nvSpPr>
        <p:spPr>
          <a:xfrm>
            <a:off x="8960363" y="1905000"/>
            <a:ext cx="782400" cy="782400"/>
          </a:xfrm>
          <a:prstGeom prst="ellipse">
            <a:avLst/>
          </a:prstGeom>
          <a:solidFill>
            <a:sysClr val="window" lastClr="FFFFFF"/>
          </a:solidFill>
          <a:ln w="63500" cap="flat" cmpd="sng">
            <a:solidFill>
              <a:srgbClr val="56ABC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pic>
        <p:nvPicPr>
          <p:cNvPr id="37" name="Picture 40" descr="Icon&#10;&#10;Description automatically generated">
            <a:extLst>
              <a:ext uri="{FF2B5EF4-FFF2-40B4-BE49-F238E27FC236}">
                <a16:creationId xmlns:a16="http://schemas.microsoft.com/office/drawing/2014/main" id="{F0EDCCCA-1C9D-7AE1-ED9A-5987F3D86441}"/>
              </a:ext>
            </a:extLst>
          </p:cNvPr>
          <p:cNvPicPr>
            <a:picLocks noChangeAspect="1"/>
          </p:cNvPicPr>
          <p:nvPr/>
        </p:nvPicPr>
        <p:blipFill>
          <a:blip r:embed="rId3"/>
          <a:stretch>
            <a:fillRect/>
          </a:stretch>
        </p:blipFill>
        <p:spPr>
          <a:xfrm>
            <a:off x="9016618" y="1957811"/>
            <a:ext cx="669890" cy="643666"/>
          </a:xfrm>
          <a:prstGeom prst="ellipse">
            <a:avLst/>
          </a:prstGeom>
        </p:spPr>
      </p:pic>
      <p:pic>
        <p:nvPicPr>
          <p:cNvPr id="38" name="Picture 41" descr="Icon&#10;&#10;Description automatically generated">
            <a:extLst>
              <a:ext uri="{FF2B5EF4-FFF2-40B4-BE49-F238E27FC236}">
                <a16:creationId xmlns:a16="http://schemas.microsoft.com/office/drawing/2014/main" id="{98719AA4-17A8-9C88-DB3A-E9A0334F24FC}"/>
              </a:ext>
            </a:extLst>
          </p:cNvPr>
          <p:cNvPicPr>
            <a:picLocks noChangeAspect="1"/>
          </p:cNvPicPr>
          <p:nvPr/>
        </p:nvPicPr>
        <p:blipFill>
          <a:blip r:embed="rId4"/>
          <a:stretch>
            <a:fillRect/>
          </a:stretch>
        </p:blipFill>
        <p:spPr>
          <a:xfrm>
            <a:off x="6139818" y="2022401"/>
            <a:ext cx="612426" cy="579076"/>
          </a:xfrm>
          <a:prstGeom prst="ellipse">
            <a:avLst/>
          </a:prstGeom>
        </p:spPr>
      </p:pic>
      <p:pic>
        <p:nvPicPr>
          <p:cNvPr id="39" name="Picture 43">
            <a:extLst>
              <a:ext uri="{FF2B5EF4-FFF2-40B4-BE49-F238E27FC236}">
                <a16:creationId xmlns:a16="http://schemas.microsoft.com/office/drawing/2014/main" id="{8147FFA6-915C-5841-14DF-AD17B427EA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99386" y="2052254"/>
            <a:ext cx="523479" cy="527700"/>
          </a:xfrm>
          <a:prstGeom prst="rect">
            <a:avLst/>
          </a:prstGeom>
        </p:spPr>
      </p:pic>
      <p:sp>
        <p:nvSpPr>
          <p:cNvPr id="19" name="Title 1"/>
          <p:cNvSpPr txBox="1">
            <a:spLocks/>
          </p:cNvSpPr>
          <p:nvPr/>
        </p:nvSpPr>
        <p:spPr>
          <a:xfrm>
            <a:off x="182746" y="-1158"/>
            <a:ext cx="5543006"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 Tổng quan</a:t>
            </a:r>
          </a:p>
        </p:txBody>
      </p:sp>
    </p:spTree>
    <p:extLst>
      <p:ext uri="{BB962C8B-B14F-4D97-AF65-F5344CB8AC3E}">
        <p14:creationId xmlns:p14="http://schemas.microsoft.com/office/powerpoint/2010/main" val="4864181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42F8CB84-D901-74A3-017E-83F198CEE96E}"/>
              </a:ext>
            </a:extLst>
          </p:cNvPr>
          <p:cNvSpPr>
            <a:spLocks noGrp="1"/>
          </p:cNvSpPr>
          <p:nvPr>
            <p:ph idx="1"/>
          </p:nvPr>
        </p:nvSpPr>
        <p:spPr>
          <a:xfrm>
            <a:off x="672352" y="1957440"/>
            <a:ext cx="10661854" cy="3994212"/>
          </a:xfrm>
          <a:solidFill>
            <a:schemeClr val="accent2">
              <a:lumMod val="20000"/>
              <a:lumOff val="80000"/>
            </a:schemeClr>
          </a:solidFill>
          <a:ln>
            <a:solidFill>
              <a:schemeClr val="accent1">
                <a:lumMod val="75000"/>
              </a:schemeClr>
            </a:solidFill>
          </a:ln>
        </p:spPr>
        <p:txBody>
          <a:bodyPr>
            <a:normAutofit lnSpcReduction="10000"/>
          </a:bodyPr>
          <a:lstStyle/>
          <a:p>
            <a:pPr marL="0" indent="0">
              <a:buNone/>
            </a:pPr>
            <a:r>
              <a:rPr lang="en-US" sz="2400" b="1" u="sng">
                <a:latin typeface="Arial" panose="020B0604020202020204" pitchFamily="34" charset="0"/>
                <a:cs typeface="Arial" panose="020B0604020202020204" pitchFamily="34" charset="0"/>
              </a:rPr>
              <a:t>Phương pháp dẫn lưu đường mật tạm thời trước mổ</a:t>
            </a:r>
          </a:p>
          <a:p>
            <a:r>
              <a:rPr lang="en-US" sz="2400">
                <a:latin typeface="Arial" panose="020B0604020202020204" pitchFamily="34" charset="0"/>
                <a:cs typeface="Arial" panose="020B0604020202020204" pitchFamily="34" charset="0"/>
              </a:rPr>
              <a:t>ERCP đặt stent đường mật</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CCĐ: không thể gây mê, nguy cơ chảy máu cao, huyết động không ổn định, tắc đường thoát dạ dày. Tương đối: loét tá tràng, tắc đường mật hoàn toàn.</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Lựa chọn: stent kim loại, stent nhựa.</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Stent kim loại tự bung chỉ nên được đặt khi đã có được chẩn đoán xác định (mô học) </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Trong khi làm ERCP có thể sinh thiết dựa vào hướng dẫn siêu âm để làm giải phẫu bệnh nếu trước đó chưa có hoặc lặp lại. </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Được khuyến cáo theo NCCN. </a:t>
            </a:r>
          </a:p>
          <a:p>
            <a:pPr lvl="1"/>
            <a:endParaRPr lang="en-US" sz="2000">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4B1B1666-D326-8BAD-9703-5A22F70F5404}"/>
              </a:ext>
            </a:extLst>
          </p:cNvPr>
          <p:cNvSpPr txBox="1"/>
          <p:nvPr/>
        </p:nvSpPr>
        <p:spPr>
          <a:xfrm>
            <a:off x="1962695" y="6211669"/>
            <a:ext cx="10229305" cy="646331"/>
          </a:xfrm>
          <a:prstGeom prst="rect">
            <a:avLst/>
          </a:prstGeom>
          <a:noFill/>
        </p:spPr>
        <p:txBody>
          <a:bodyPr wrap="square">
            <a:spAutoFit/>
          </a:bodyPr>
          <a:lstStyle/>
          <a:p>
            <a:r>
              <a:rPr lang="en-US" sz="1200" i="1">
                <a:solidFill>
                  <a:srgbClr val="232323"/>
                </a:solidFill>
                <a:effectLst/>
                <a:latin typeface="Arial" panose="020B0604020202020204" pitchFamily="34" charset="0"/>
                <a:cs typeface="Arial" panose="020B0604020202020204" pitchFamily="34" charset="0"/>
              </a:rPr>
              <a:t>M. D. Douglas G. Adler Kathryn R Byrne (2022), "Endoscopic stenting for malignant biliary obstruction",Uptodate.</a:t>
            </a:r>
          </a:p>
          <a:p>
            <a:r>
              <a:rPr lang="en-US" sz="1200" i="1">
                <a:latin typeface="Arial" panose="020B0604020202020204" pitchFamily="34" charset="0"/>
                <a:cs typeface="Arial" panose="020B0604020202020204" pitchFamily="34" charset="0"/>
              </a:rPr>
              <a:t>Kongkam P, Orprayoon T, Boonmee C, et al. ERCP plus endoscopic ultrasound-guided biliary drainage versus percutaneous transhepatic biliary drainage for malignant hilar biliary obstruction: a multicenter observational open-label study. Endoscopy. 2021;53(1):55-62. doi:10.1055/a-1195-8197</a:t>
            </a:r>
          </a:p>
        </p:txBody>
      </p:sp>
      <p:sp>
        <p:nvSpPr>
          <p:cNvPr id="6" name="Tiêu đề 1">
            <a:extLst>
              <a:ext uri="{FF2B5EF4-FFF2-40B4-BE49-F238E27FC236}">
                <a16:creationId xmlns:a16="http://schemas.microsoft.com/office/drawing/2014/main" id="{B84F4078-C42A-1C43-A5BF-7F4F74A545C4}"/>
              </a:ext>
            </a:extLst>
          </p:cNvPr>
          <p:cNvSpPr txBox="1">
            <a:spLocks/>
          </p:cNvSpPr>
          <p:nvPr/>
        </p:nvSpPr>
        <p:spPr>
          <a:xfrm>
            <a:off x="672352" y="1254904"/>
            <a:ext cx="12192000" cy="43271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2200" b="1">
                <a:latin typeface="Arial" panose="020B0604020202020204" pitchFamily="34" charset="0"/>
                <a:cs typeface="Arial" panose="020B0604020202020204" pitchFamily="34" charset="0"/>
              </a:rPr>
              <a:t>1. </a:t>
            </a:r>
            <a:r>
              <a:rPr lang="en-US" sz="2200" b="1">
                <a:latin typeface="Arial" panose="020B0604020202020204" pitchFamily="34" charset="0"/>
                <a:cs typeface="Arial" panose="020B0604020202020204" pitchFamily="34" charset="0"/>
              </a:rPr>
              <a:t>Chuẩn bị bệnh nhân trước phẫu thuật</a:t>
            </a:r>
          </a:p>
        </p:txBody>
      </p:sp>
      <p:sp>
        <p:nvSpPr>
          <p:cNvPr id="9" name="TextBox 8"/>
          <p:cNvSpPr txBox="1"/>
          <p:nvPr/>
        </p:nvSpPr>
        <p:spPr>
          <a:xfrm>
            <a:off x="1568688" y="716531"/>
            <a:ext cx="4866948"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Phẫu thuật cắt khối tá tụy</a:t>
            </a:r>
            <a:endParaRPr lang="en-US" sz="2800" b="1">
              <a:latin typeface="Arial" panose="020B0604020202020204" pitchFamily="34" charset="0"/>
              <a:cs typeface="Arial" panose="020B0604020202020204" pitchFamily="34" charset="0"/>
            </a:endParaRPr>
          </a:p>
        </p:txBody>
      </p:sp>
      <p:sp>
        <p:nvSpPr>
          <p:cNvPr id="10" name="Title 1"/>
          <p:cNvSpPr txBox="1">
            <a:spLocks/>
          </p:cNvSpPr>
          <p:nvPr/>
        </p:nvSpPr>
        <p:spPr>
          <a:xfrm>
            <a:off x="182746" y="-1158"/>
            <a:ext cx="2618511"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IV. </a:t>
            </a:r>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10002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42F8CB84-D901-74A3-017E-83F198CEE96E}"/>
              </a:ext>
            </a:extLst>
          </p:cNvPr>
          <p:cNvSpPr>
            <a:spLocks noGrp="1"/>
          </p:cNvSpPr>
          <p:nvPr>
            <p:ph idx="1"/>
          </p:nvPr>
        </p:nvSpPr>
        <p:spPr>
          <a:xfrm>
            <a:off x="696430" y="2124634"/>
            <a:ext cx="10476412" cy="3531183"/>
          </a:xfrm>
          <a:solidFill>
            <a:schemeClr val="accent3">
              <a:lumMod val="20000"/>
              <a:lumOff val="80000"/>
            </a:schemeClr>
          </a:solidFill>
          <a:ln>
            <a:solidFill>
              <a:schemeClr val="accent1">
                <a:lumMod val="75000"/>
              </a:schemeClr>
            </a:solidFill>
          </a:ln>
        </p:spPr>
        <p:txBody>
          <a:bodyPr>
            <a:normAutofit fontScale="92500" lnSpcReduction="10000"/>
          </a:bodyPr>
          <a:lstStyle/>
          <a:p>
            <a:pPr marL="0" indent="0">
              <a:buNone/>
            </a:pPr>
            <a:r>
              <a:rPr lang="en-US" sz="2400" b="1" u="sng">
                <a:latin typeface="Arial" panose="020B0604020202020204" pitchFamily="34" charset="0"/>
                <a:cs typeface="Arial" panose="020B0604020202020204" pitchFamily="34" charset="0"/>
              </a:rPr>
              <a:t>Phương pháp dẫn lưu đường mật tạm thời trước mổ</a:t>
            </a:r>
          </a:p>
          <a:p>
            <a:r>
              <a:rPr lang="vi-VN" sz="2400">
                <a:latin typeface="Arial" panose="020B0604020202020204" pitchFamily="34" charset="0"/>
                <a:cs typeface="Arial" panose="020B0604020202020204" pitchFamily="34" charset="0"/>
              </a:rPr>
              <a:t>PTPD (dẫn lưu đường mật xuyên gan qua da)</a:t>
            </a:r>
            <a:endParaRPr lang="en-US" sz="240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Lượng dịch mật mất ra ngoài mỗi ngày, do đó cần theo dõi BN và ion đồ.</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Đường mật dãn &gt; 10mm.</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Xâm lấn hơn so với ERCP</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Tuy nhiên một số nghiên cứu cho thấy ERCP làm tăng nhiễm khuẩn vết mổ, thay đổi vi khuẩn đường mật</a:t>
            </a:r>
            <a:endParaRPr lang="vi-VN" sz="2200">
              <a:latin typeface="Arial" panose="020B0604020202020204" pitchFamily="34" charset="0"/>
              <a:cs typeface="Arial" panose="020B0604020202020204" pitchFamily="34" charset="0"/>
            </a:endParaRPr>
          </a:p>
          <a:p>
            <a:r>
              <a:rPr lang="vi-VN" sz="2400">
                <a:latin typeface="Arial" panose="020B0604020202020204" pitchFamily="34" charset="0"/>
                <a:cs typeface="Arial" panose="020B0604020202020204" pitchFamily="34" charset="0"/>
              </a:rPr>
              <a:t>So sánh cả 2 dựa trên RCT không thấy sự khác biệt đáng kể về biến chứng sau mổ, tỉ lệ tử vong sau mổ.</a:t>
            </a:r>
          </a:p>
          <a:p>
            <a:pPr lvl="1"/>
            <a:endParaRPr lang="en-US" sz="2000">
              <a:latin typeface="Arial" panose="020B0604020202020204" pitchFamily="34" charset="0"/>
              <a:cs typeface="Arial" panose="020B0604020202020204" pitchFamily="34" charset="0"/>
            </a:endParaRPr>
          </a:p>
        </p:txBody>
      </p:sp>
      <p:sp>
        <p:nvSpPr>
          <p:cNvPr id="5" name="Hộp Văn bản 4">
            <a:extLst>
              <a:ext uri="{FF2B5EF4-FFF2-40B4-BE49-F238E27FC236}">
                <a16:creationId xmlns:a16="http://schemas.microsoft.com/office/drawing/2014/main" id="{4E86260C-28F7-F969-7C3F-E652A0DFA851}"/>
              </a:ext>
            </a:extLst>
          </p:cNvPr>
          <p:cNvSpPr txBox="1"/>
          <p:nvPr/>
        </p:nvSpPr>
        <p:spPr>
          <a:xfrm>
            <a:off x="3314700" y="6450820"/>
            <a:ext cx="9092058" cy="430887"/>
          </a:xfrm>
          <a:prstGeom prst="rect">
            <a:avLst/>
          </a:prstGeom>
          <a:noFill/>
        </p:spPr>
        <p:txBody>
          <a:bodyPr wrap="square">
            <a:spAutoFit/>
          </a:bodyPr>
          <a:lstStyle/>
          <a:p>
            <a:r>
              <a:rPr lang="en-US" sz="1100" i="1">
                <a:latin typeface="Arial" panose="020B0604020202020204" pitchFamily="34" charset="0"/>
                <a:cs typeface="Arial" panose="020B0604020202020204" pitchFamily="34" charset="0"/>
              </a:rPr>
              <a:t>Dimitri Dorcaratto, Is Percutaneous Transhepatic Biliary Drainage Better than Endoscopic Drainage in the Management of Jaundiced Patients Awaiting Pancreaticoduodenectomy? A Systematic Review and Meta-analysis,</a:t>
            </a:r>
          </a:p>
        </p:txBody>
      </p:sp>
      <p:sp>
        <p:nvSpPr>
          <p:cNvPr id="6" name="Tiêu đề 1">
            <a:extLst>
              <a:ext uri="{FF2B5EF4-FFF2-40B4-BE49-F238E27FC236}">
                <a16:creationId xmlns:a16="http://schemas.microsoft.com/office/drawing/2014/main" id="{B84F4078-C42A-1C43-A5BF-7F4F74A545C4}"/>
              </a:ext>
            </a:extLst>
          </p:cNvPr>
          <p:cNvSpPr txBox="1">
            <a:spLocks/>
          </p:cNvSpPr>
          <p:nvPr/>
        </p:nvSpPr>
        <p:spPr>
          <a:xfrm>
            <a:off x="672352" y="1254904"/>
            <a:ext cx="12192000" cy="43271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2200" b="1">
                <a:latin typeface="Arial" panose="020B0604020202020204" pitchFamily="34" charset="0"/>
                <a:cs typeface="Arial" panose="020B0604020202020204" pitchFamily="34" charset="0"/>
              </a:rPr>
              <a:t>1. </a:t>
            </a:r>
            <a:r>
              <a:rPr lang="en-US" sz="2200" b="1">
                <a:latin typeface="Arial" panose="020B0604020202020204" pitchFamily="34" charset="0"/>
                <a:cs typeface="Arial" panose="020B0604020202020204" pitchFamily="34" charset="0"/>
              </a:rPr>
              <a:t>Chuẩn bị bệnh nhân trước phẫu thuật</a:t>
            </a:r>
          </a:p>
        </p:txBody>
      </p:sp>
      <p:sp>
        <p:nvSpPr>
          <p:cNvPr id="8" name="TextBox 7"/>
          <p:cNvSpPr txBox="1"/>
          <p:nvPr/>
        </p:nvSpPr>
        <p:spPr>
          <a:xfrm>
            <a:off x="1568688" y="716531"/>
            <a:ext cx="4866948"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Phẫu thuật cắt khối tá tụy</a:t>
            </a:r>
            <a:endParaRPr lang="en-US" sz="2800" b="1">
              <a:latin typeface="Arial" panose="020B0604020202020204" pitchFamily="34" charset="0"/>
              <a:cs typeface="Arial" panose="020B0604020202020204" pitchFamily="34" charset="0"/>
            </a:endParaRPr>
          </a:p>
        </p:txBody>
      </p:sp>
      <p:sp>
        <p:nvSpPr>
          <p:cNvPr id="9" name="Title 1"/>
          <p:cNvSpPr txBox="1">
            <a:spLocks/>
          </p:cNvSpPr>
          <p:nvPr/>
        </p:nvSpPr>
        <p:spPr>
          <a:xfrm>
            <a:off x="182746" y="-1158"/>
            <a:ext cx="2618511"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IV. </a:t>
            </a:r>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06847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42F8CB84-D901-74A3-017E-83F198CEE96E}"/>
              </a:ext>
            </a:extLst>
          </p:cNvPr>
          <p:cNvSpPr>
            <a:spLocks noGrp="1"/>
          </p:cNvSpPr>
          <p:nvPr>
            <p:ph idx="1"/>
          </p:nvPr>
        </p:nvSpPr>
        <p:spPr>
          <a:xfrm>
            <a:off x="672352" y="2245661"/>
            <a:ext cx="10661854" cy="3894251"/>
          </a:xfrm>
          <a:solidFill>
            <a:schemeClr val="accent3">
              <a:lumMod val="20000"/>
              <a:lumOff val="80000"/>
            </a:schemeClr>
          </a:solidFill>
          <a:ln>
            <a:solidFill>
              <a:schemeClr val="accent1">
                <a:lumMod val="75000"/>
              </a:schemeClr>
            </a:solidFill>
          </a:ln>
        </p:spPr>
        <p:txBody>
          <a:bodyPr>
            <a:normAutofit fontScale="92500" lnSpcReduction="20000"/>
          </a:bodyPr>
          <a:lstStyle/>
          <a:p>
            <a:pPr marL="0" indent="0">
              <a:buNone/>
            </a:pPr>
            <a:r>
              <a:rPr lang="en-US" sz="2400" b="1" u="sng">
                <a:latin typeface="Arial" panose="020B0604020202020204" pitchFamily="34" charset="0"/>
                <a:cs typeface="Arial" panose="020B0604020202020204" pitchFamily="34" charset="0"/>
              </a:rPr>
              <a:t>Đánh giá nguy cơ rò tuỵ sau mổ</a:t>
            </a:r>
          </a:p>
          <a:p>
            <a:r>
              <a:rPr lang="en-US" sz="2400">
                <a:latin typeface="Arial" panose="020B0604020202020204" pitchFamily="34" charset="0"/>
                <a:cs typeface="Arial" panose="020B0604020202020204" pitchFamily="34" charset="0"/>
              </a:rPr>
              <a:t>Yếu tố nguy cơ trước mổ</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BN &gt; 70 tuổi</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Tình trạng dinh dưỡng kém hoặc BMI &gt; 25kg/m2</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Albumin &lt; 4g/dL</a:t>
            </a:r>
            <a:endParaRPr lang="vi-VN" sz="22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Yếu tố nguy cơ sau mổ: </a:t>
            </a:r>
            <a:r>
              <a:rPr lang="en-US" sz="2400" i="1" u="sng">
                <a:latin typeface="Arial" panose="020B0604020202020204" pitchFamily="34" charset="0"/>
                <a:cs typeface="Arial" panose="020B0604020202020204" pitchFamily="34" charset="0"/>
              </a:rPr>
              <a:t>thang điểm nguy cơ rò tuỵ theo Callery</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Mật độ nhu mô tuỵ</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Giải phẫu bệnh mô ung thư</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Đường kính ống tuỵ </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Lượng máu mất trong mổ</a:t>
            </a:r>
            <a:endParaRPr lang="vi-VN" sz="2200">
              <a:latin typeface="Arial" panose="020B0604020202020204" pitchFamily="34" charset="0"/>
              <a:cs typeface="Arial" panose="020B0604020202020204" pitchFamily="34" charset="0"/>
            </a:endParaRPr>
          </a:p>
          <a:p>
            <a:pPr lvl="1"/>
            <a:endParaRPr lang="en-US" sz="2000">
              <a:latin typeface="Arial" panose="020B0604020202020204" pitchFamily="34" charset="0"/>
              <a:cs typeface="Arial" panose="020B0604020202020204" pitchFamily="34" charset="0"/>
            </a:endParaRPr>
          </a:p>
        </p:txBody>
      </p:sp>
      <p:sp>
        <p:nvSpPr>
          <p:cNvPr id="5" name="Tiêu đề 1">
            <a:extLst>
              <a:ext uri="{FF2B5EF4-FFF2-40B4-BE49-F238E27FC236}">
                <a16:creationId xmlns:a16="http://schemas.microsoft.com/office/drawing/2014/main" id="{B84F4078-C42A-1C43-A5BF-7F4F74A545C4}"/>
              </a:ext>
            </a:extLst>
          </p:cNvPr>
          <p:cNvSpPr txBox="1">
            <a:spLocks/>
          </p:cNvSpPr>
          <p:nvPr/>
        </p:nvSpPr>
        <p:spPr>
          <a:xfrm>
            <a:off x="672352" y="1254904"/>
            <a:ext cx="12192000" cy="43271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2200" b="1">
                <a:latin typeface="Arial" panose="020B0604020202020204" pitchFamily="34" charset="0"/>
                <a:cs typeface="Arial" panose="020B0604020202020204" pitchFamily="34" charset="0"/>
              </a:rPr>
              <a:t>1. </a:t>
            </a:r>
            <a:r>
              <a:rPr lang="en-US" sz="2200" b="1">
                <a:latin typeface="Arial" panose="020B0604020202020204" pitchFamily="34" charset="0"/>
                <a:cs typeface="Arial" panose="020B0604020202020204" pitchFamily="34" charset="0"/>
              </a:rPr>
              <a:t>Chuẩn bị bệnh nhân trước phẫu thuật</a:t>
            </a:r>
          </a:p>
        </p:txBody>
      </p:sp>
      <p:sp>
        <p:nvSpPr>
          <p:cNvPr id="7" name="TextBox 6"/>
          <p:cNvSpPr txBox="1"/>
          <p:nvPr/>
        </p:nvSpPr>
        <p:spPr>
          <a:xfrm>
            <a:off x="1568688" y="716531"/>
            <a:ext cx="4866948"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Phẫu thuật cắt khối tá tụy</a:t>
            </a:r>
            <a:endParaRPr lang="en-US" sz="2800" b="1">
              <a:latin typeface="Arial" panose="020B0604020202020204" pitchFamily="34" charset="0"/>
              <a:cs typeface="Arial" panose="020B0604020202020204" pitchFamily="34" charset="0"/>
            </a:endParaRPr>
          </a:p>
        </p:txBody>
      </p:sp>
      <p:sp>
        <p:nvSpPr>
          <p:cNvPr id="8" name="Title 1"/>
          <p:cNvSpPr txBox="1">
            <a:spLocks/>
          </p:cNvSpPr>
          <p:nvPr/>
        </p:nvSpPr>
        <p:spPr>
          <a:xfrm>
            <a:off x="182746" y="-1158"/>
            <a:ext cx="2618511"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IV. </a:t>
            </a:r>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22160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hỗ dành sẵn cho Nội dung 2">
            <a:extLst>
              <a:ext uri="{FF2B5EF4-FFF2-40B4-BE49-F238E27FC236}">
                <a16:creationId xmlns:a16="http://schemas.microsoft.com/office/drawing/2014/main" id="{DD631D39-6E6D-7E9F-AD1A-58687BBF86E2}"/>
              </a:ext>
            </a:extLst>
          </p:cNvPr>
          <p:cNvSpPr>
            <a:spLocks noGrp="1"/>
          </p:cNvSpPr>
          <p:nvPr>
            <p:ph idx="1"/>
          </p:nvPr>
        </p:nvSpPr>
        <p:spPr>
          <a:xfrm>
            <a:off x="672352" y="2014982"/>
            <a:ext cx="10661854" cy="3342923"/>
          </a:xfrm>
          <a:solidFill>
            <a:schemeClr val="accent4">
              <a:lumMod val="40000"/>
              <a:lumOff val="60000"/>
            </a:schemeClr>
          </a:solidFill>
          <a:ln>
            <a:solidFill>
              <a:schemeClr val="tx1"/>
            </a:solidFill>
          </a:ln>
        </p:spPr>
        <p:txBody>
          <a:bodyPr>
            <a:normAutofit/>
          </a:bodyPr>
          <a:lstStyle/>
          <a:p>
            <a:pPr marL="0" indent="0">
              <a:buNone/>
            </a:pPr>
            <a:r>
              <a:rPr lang="en-US" sz="2400" b="1" u="sng">
                <a:latin typeface="Arial" panose="020B0604020202020204" pitchFamily="34" charset="0"/>
                <a:cs typeface="Arial" panose="020B0604020202020204" pitchFamily="34" charset="0"/>
              </a:rPr>
              <a:t>Nguyên tắc phẫu thuật</a:t>
            </a:r>
          </a:p>
          <a:p>
            <a:pPr marL="457200" indent="-457200">
              <a:buFont typeface="+mj-lt"/>
              <a:buAutoNum type="arabicPeriod"/>
            </a:pPr>
            <a:r>
              <a:rPr lang="en-US" sz="2400">
                <a:latin typeface="Arial" panose="020B0604020202020204" pitchFamily="34" charset="0"/>
                <a:cs typeface="Arial" panose="020B0604020202020204" pitchFamily="34" charset="0"/>
              </a:rPr>
              <a:t>Thám sát ổ bụng đánh giá lại giai đoạn</a:t>
            </a:r>
          </a:p>
          <a:p>
            <a:pPr lvl="1">
              <a:buFont typeface="Wingdings" panose="05000000000000000000" pitchFamily="2" charset="2"/>
              <a:buChar char="Ø"/>
            </a:pPr>
            <a:r>
              <a:rPr lang="en-US" sz="2200">
                <a:latin typeface="Arial" panose="020B0604020202020204" pitchFamily="34" charset="0"/>
                <a:cs typeface="Arial" panose="020B0604020202020204" pitchFamily="34" charset="0"/>
              </a:rPr>
              <a:t>Các nốt ở gan và phúc mạc nhỏ không đánh giá được qua hình ảnh.</a:t>
            </a:r>
          </a:p>
          <a:p>
            <a:pPr marL="457200" indent="-457200">
              <a:buFont typeface="+mj-lt"/>
              <a:buAutoNum type="arabicPeriod"/>
            </a:pPr>
            <a:r>
              <a:rPr lang="en-US" sz="2400">
                <a:latin typeface="Arial" panose="020B0604020202020204" pitchFamily="34" charset="0"/>
                <a:cs typeface="Arial" panose="020B0604020202020204" pitchFamily="34" charset="0"/>
              </a:rPr>
              <a:t>Nạo hạch: nạch toàn bộ và đánh giá ít nhất là 12 hạch</a:t>
            </a:r>
            <a:endParaRPr lang="en-US" sz="2200">
              <a:latin typeface="Arial" panose="020B0604020202020204" pitchFamily="34" charset="0"/>
              <a:cs typeface="Arial" panose="020B0604020202020204" pitchFamily="34" charset="0"/>
            </a:endParaRPr>
          </a:p>
          <a:p>
            <a:pPr marL="457200" indent="-457200">
              <a:buFont typeface="+mj-lt"/>
              <a:buAutoNum type="arabicPeriod"/>
            </a:pPr>
            <a:r>
              <a:rPr lang="en-US" sz="2400">
                <a:latin typeface="Arial" panose="020B0604020202020204" pitchFamily="34" charset="0"/>
                <a:cs typeface="Arial" panose="020B0604020202020204" pitchFamily="34" charset="0"/>
              </a:rPr>
              <a:t>Cắt bỏ và tạo hình lại tĩnh mạch (tĩnh mạch cửa và TMMTTT)</a:t>
            </a:r>
          </a:p>
          <a:p>
            <a:pPr marL="457200" indent="-457200">
              <a:buFont typeface="+mj-lt"/>
              <a:buAutoNum type="arabicPeriod"/>
            </a:pPr>
            <a:r>
              <a:rPr lang="en-US" sz="2400">
                <a:latin typeface="Arial" panose="020B0604020202020204" pitchFamily="34" charset="0"/>
                <a:cs typeface="Arial" panose="020B0604020202020204" pitchFamily="34" charset="0"/>
              </a:rPr>
              <a:t>Dẫn lưu giường tuỵ</a:t>
            </a:r>
            <a:endParaRPr lang="en-US" sz="2000">
              <a:latin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A8CFCF2C-DA9B-4953-EDF2-D916EB479954}"/>
              </a:ext>
            </a:extLst>
          </p:cNvPr>
          <p:cNvSpPr txBox="1"/>
          <p:nvPr/>
        </p:nvSpPr>
        <p:spPr>
          <a:xfrm>
            <a:off x="2038894" y="6581001"/>
            <a:ext cx="10153106"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Howard A (2022). Surgical resection of lesions of the head of the pancreas. In: Wenliang C, ed. Uptodate. Waltham, Massachusetts.:Uptodate, 2022 </a:t>
            </a:r>
          </a:p>
        </p:txBody>
      </p:sp>
      <p:sp>
        <p:nvSpPr>
          <p:cNvPr id="7" name="Tiêu đề 1">
            <a:extLst>
              <a:ext uri="{FF2B5EF4-FFF2-40B4-BE49-F238E27FC236}">
                <a16:creationId xmlns:a16="http://schemas.microsoft.com/office/drawing/2014/main" id="{B84F4078-C42A-1C43-A5BF-7F4F74A545C4}"/>
              </a:ext>
            </a:extLst>
          </p:cNvPr>
          <p:cNvSpPr txBox="1">
            <a:spLocks/>
          </p:cNvSpPr>
          <p:nvPr/>
        </p:nvSpPr>
        <p:spPr>
          <a:xfrm>
            <a:off x="672352" y="1254904"/>
            <a:ext cx="12192000" cy="43271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2200" b="1">
                <a:latin typeface="Arial" panose="020B0604020202020204" pitchFamily="34" charset="0"/>
                <a:cs typeface="Arial" panose="020B0604020202020204" pitchFamily="34" charset="0"/>
              </a:rPr>
              <a:t>2. Phẫu thuật cắt khối tá tụy</a:t>
            </a:r>
            <a:endParaRPr lang="en-US" sz="2200" b="1">
              <a:latin typeface="Arial" panose="020B0604020202020204" pitchFamily="34" charset="0"/>
              <a:cs typeface="Arial" panose="020B0604020202020204" pitchFamily="34" charset="0"/>
            </a:endParaRPr>
          </a:p>
        </p:txBody>
      </p:sp>
      <p:sp>
        <p:nvSpPr>
          <p:cNvPr id="10" name="TextBox 9"/>
          <p:cNvSpPr txBox="1"/>
          <p:nvPr/>
        </p:nvSpPr>
        <p:spPr>
          <a:xfrm>
            <a:off x="1568688" y="716531"/>
            <a:ext cx="4866948"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Phẫu thuật cắt khối tá tụy</a:t>
            </a:r>
            <a:endParaRPr lang="en-US" sz="2800" b="1">
              <a:latin typeface="Arial" panose="020B0604020202020204" pitchFamily="34" charset="0"/>
              <a:cs typeface="Arial" panose="020B0604020202020204" pitchFamily="34" charset="0"/>
            </a:endParaRPr>
          </a:p>
        </p:txBody>
      </p:sp>
      <p:sp>
        <p:nvSpPr>
          <p:cNvPr id="8" name="Title 1"/>
          <p:cNvSpPr txBox="1">
            <a:spLocks/>
          </p:cNvSpPr>
          <p:nvPr/>
        </p:nvSpPr>
        <p:spPr>
          <a:xfrm>
            <a:off x="182746" y="-1158"/>
            <a:ext cx="2618511"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IV. </a:t>
            </a:r>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4455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êu đề 1">
            <a:extLst>
              <a:ext uri="{FF2B5EF4-FFF2-40B4-BE49-F238E27FC236}">
                <a16:creationId xmlns:a16="http://schemas.microsoft.com/office/drawing/2014/main" id="{B84F4078-C42A-1C43-A5BF-7F4F74A545C4}"/>
              </a:ext>
            </a:extLst>
          </p:cNvPr>
          <p:cNvSpPr txBox="1">
            <a:spLocks/>
          </p:cNvSpPr>
          <p:nvPr/>
        </p:nvSpPr>
        <p:spPr>
          <a:xfrm>
            <a:off x="672352" y="1254904"/>
            <a:ext cx="12192000" cy="43271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2200" b="1">
                <a:latin typeface="Arial" panose="020B0604020202020204" pitchFamily="34" charset="0"/>
                <a:cs typeface="Arial" panose="020B0604020202020204" pitchFamily="34" charset="0"/>
              </a:rPr>
              <a:t>2. Phẫu thuật cắt khối tá tụy</a:t>
            </a:r>
            <a:endParaRPr lang="en-US" sz="2200" b="1">
              <a:latin typeface="Arial" panose="020B0604020202020204" pitchFamily="34" charset="0"/>
              <a:cs typeface="Arial" panose="020B0604020202020204" pitchFamily="34" charset="0"/>
            </a:endParaRPr>
          </a:p>
        </p:txBody>
      </p:sp>
      <p:sp>
        <p:nvSpPr>
          <p:cNvPr id="16" name="TextBox 15"/>
          <p:cNvSpPr txBox="1"/>
          <p:nvPr/>
        </p:nvSpPr>
        <p:spPr>
          <a:xfrm>
            <a:off x="1568688" y="716531"/>
            <a:ext cx="4866948"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Phẫu thuật cắt khối tá tụy</a:t>
            </a:r>
            <a:endParaRPr lang="en-US" sz="2800" b="1">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3330441" y="1777354"/>
            <a:ext cx="5610358" cy="4817235"/>
          </a:xfrm>
          <a:prstGeom prst="rect">
            <a:avLst/>
          </a:prstGeom>
        </p:spPr>
      </p:pic>
      <p:sp>
        <p:nvSpPr>
          <p:cNvPr id="17" name="Title 1"/>
          <p:cNvSpPr txBox="1">
            <a:spLocks/>
          </p:cNvSpPr>
          <p:nvPr/>
        </p:nvSpPr>
        <p:spPr>
          <a:xfrm>
            <a:off x="182746" y="-1158"/>
            <a:ext cx="2618511"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IV. </a:t>
            </a:r>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1332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hỗ dành sẵn cho Nội dung 2">
            <a:extLst>
              <a:ext uri="{FF2B5EF4-FFF2-40B4-BE49-F238E27FC236}">
                <a16:creationId xmlns:a16="http://schemas.microsoft.com/office/drawing/2014/main" id="{DD631D39-6E6D-7E9F-AD1A-58687BBF86E2}"/>
              </a:ext>
            </a:extLst>
          </p:cNvPr>
          <p:cNvSpPr>
            <a:spLocks noGrp="1"/>
          </p:cNvSpPr>
          <p:nvPr>
            <p:ph idx="1"/>
          </p:nvPr>
        </p:nvSpPr>
        <p:spPr>
          <a:xfrm>
            <a:off x="672352" y="1928813"/>
            <a:ext cx="10971061" cy="4518640"/>
          </a:xfrm>
          <a:solidFill>
            <a:schemeClr val="accent3">
              <a:lumMod val="40000"/>
              <a:lumOff val="60000"/>
            </a:schemeClr>
          </a:solidFill>
          <a:ln>
            <a:solidFill>
              <a:schemeClr val="tx1"/>
            </a:solidFill>
          </a:ln>
        </p:spPr>
        <p:txBody>
          <a:bodyPr>
            <a:normAutofit/>
          </a:bodyPr>
          <a:lstStyle/>
          <a:p>
            <a:pPr marL="0" indent="0">
              <a:buNone/>
            </a:pPr>
            <a:r>
              <a:rPr lang="en-US" sz="2400" b="1" u="sng">
                <a:latin typeface="Arial" panose="020B0604020202020204" pitchFamily="34" charset="0"/>
                <a:cs typeface="Arial" panose="020B0604020202020204" pitchFamily="34" charset="0"/>
              </a:rPr>
              <a:t>Lựa chọn phương thức phẫu thuật</a:t>
            </a:r>
          </a:p>
          <a:p>
            <a:pPr marL="457200" indent="-457200">
              <a:buFont typeface="+mj-lt"/>
              <a:buAutoNum type="arabicPeriod"/>
            </a:pPr>
            <a:r>
              <a:rPr lang="en-US" sz="2400">
                <a:latin typeface="Arial" panose="020B0604020202020204" pitchFamily="34" charset="0"/>
                <a:cs typeface="Arial" panose="020B0604020202020204" pitchFamily="34" charset="0"/>
              </a:rPr>
              <a:t>Mổ mở </a:t>
            </a:r>
          </a:p>
          <a:p>
            <a:pPr marL="457200" indent="-457200">
              <a:buFont typeface="+mj-lt"/>
              <a:buAutoNum type="arabicPeriod"/>
            </a:pPr>
            <a:r>
              <a:rPr lang="en-US" sz="2400">
                <a:latin typeface="Arial" panose="020B0604020202020204" pitchFamily="34" charset="0"/>
                <a:cs typeface="Arial" panose="020B0604020202020204" pitchFamily="34" charset="0"/>
              </a:rPr>
              <a:t>Mổ nội soi</a:t>
            </a:r>
            <a:endParaRPr lang="en-US" sz="2200">
              <a:latin typeface="Arial" panose="020B0604020202020204" pitchFamily="34" charset="0"/>
              <a:cs typeface="Arial" panose="020B0604020202020204" pitchFamily="34" charset="0"/>
            </a:endParaRPr>
          </a:p>
          <a:p>
            <a:pPr marL="457200" indent="-457200">
              <a:buFont typeface="+mj-lt"/>
              <a:buAutoNum type="arabicPeriod"/>
            </a:pPr>
            <a:r>
              <a:rPr lang="en-US" sz="2400">
                <a:latin typeface="Arial" panose="020B0604020202020204" pitchFamily="34" charset="0"/>
                <a:cs typeface="Arial" panose="020B0604020202020204" pitchFamily="34" charset="0"/>
              </a:rPr>
              <a:t>Mổ robot </a:t>
            </a:r>
            <a:endParaRPr lang="vi-VN" sz="2200">
              <a:latin typeface="Arial" panose="020B0604020202020204" pitchFamily="34" charset="0"/>
              <a:cs typeface="Arial" panose="020B0604020202020204" pitchFamily="34" charset="0"/>
            </a:endParaRPr>
          </a:p>
          <a:p>
            <a:pPr lvl="1"/>
            <a:endParaRPr lang="en-US" sz="2000">
              <a:latin typeface="Arial" panose="020B0604020202020204" pitchFamily="34" charset="0"/>
              <a:cs typeface="Arial" panose="020B0604020202020204" pitchFamily="34" charset="0"/>
            </a:endParaRPr>
          </a:p>
        </p:txBody>
      </p:sp>
      <p:sp>
        <p:nvSpPr>
          <p:cNvPr id="7" name="Tiêu đề 1">
            <a:extLst>
              <a:ext uri="{FF2B5EF4-FFF2-40B4-BE49-F238E27FC236}">
                <a16:creationId xmlns:a16="http://schemas.microsoft.com/office/drawing/2014/main" id="{B84F4078-C42A-1C43-A5BF-7F4F74A545C4}"/>
              </a:ext>
            </a:extLst>
          </p:cNvPr>
          <p:cNvSpPr txBox="1">
            <a:spLocks/>
          </p:cNvSpPr>
          <p:nvPr/>
        </p:nvSpPr>
        <p:spPr>
          <a:xfrm>
            <a:off x="772365" y="1254904"/>
            <a:ext cx="12192000" cy="43271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2200" b="1">
                <a:latin typeface="Arial" panose="020B0604020202020204" pitchFamily="34" charset="0"/>
                <a:cs typeface="Arial" panose="020B0604020202020204" pitchFamily="34" charset="0"/>
              </a:rPr>
              <a:t>2. Phẫu thuật cắt khối tá tụy</a:t>
            </a:r>
            <a:endParaRPr lang="en-US" sz="2200" b="1">
              <a:latin typeface="Arial" panose="020B0604020202020204" pitchFamily="34" charset="0"/>
              <a:cs typeface="Arial" panose="020B0604020202020204" pitchFamily="34" charset="0"/>
            </a:endParaRPr>
          </a:p>
        </p:txBody>
      </p:sp>
      <p:sp>
        <p:nvSpPr>
          <p:cNvPr id="9" name="TextBox 8"/>
          <p:cNvSpPr txBox="1"/>
          <p:nvPr/>
        </p:nvSpPr>
        <p:spPr>
          <a:xfrm>
            <a:off x="1568688" y="716531"/>
            <a:ext cx="4866948"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Phẫu thuật cắt khối tá tụy</a:t>
            </a:r>
            <a:endParaRPr lang="en-US" sz="2800" b="1">
              <a:latin typeface="Arial" panose="020B0604020202020204" pitchFamily="34" charset="0"/>
              <a:cs typeface="Arial" panose="020B0604020202020204" pitchFamily="34" charset="0"/>
            </a:endParaRPr>
          </a:p>
        </p:txBody>
      </p:sp>
      <p:sp>
        <p:nvSpPr>
          <p:cNvPr id="2" name="TextBox 1"/>
          <p:cNvSpPr txBox="1"/>
          <p:nvPr/>
        </p:nvSpPr>
        <p:spPr>
          <a:xfrm>
            <a:off x="2743201" y="2842951"/>
            <a:ext cx="6139542" cy="1384995"/>
          </a:xfrm>
          <a:prstGeom prst="rect">
            <a:avLst/>
          </a:prstGeom>
          <a:noFill/>
        </p:spPr>
        <p:txBody>
          <a:bodyPr wrap="square" rtlCol="0">
            <a:spAutoFit/>
          </a:bodyPr>
          <a:lstStyle/>
          <a:p>
            <a:pPr marL="800100" lvl="1" indent="-342900">
              <a:buFont typeface="Arial" panose="020B0604020202020204" pitchFamily="34" charset="0"/>
              <a:buChar char="•"/>
            </a:pPr>
            <a:r>
              <a:rPr lang="en-US" sz="2200">
                <a:solidFill>
                  <a:schemeClr val="accent1">
                    <a:lumMod val="75000"/>
                  </a:schemeClr>
                </a:solidFill>
                <a:latin typeface="Arial" panose="020B0604020202020204" pitchFamily="34" charset="0"/>
                <a:cs typeface="Arial" panose="020B0604020202020204" pitchFamily="34" charset="0"/>
              </a:rPr>
              <a:t>Đủ tiêu chuẩn phẫu thuật cắt khối tá tuỵ</a:t>
            </a:r>
          </a:p>
          <a:p>
            <a:pPr marL="800100" lvl="1" indent="-342900">
              <a:buFont typeface="Arial" panose="020B0604020202020204" pitchFamily="34" charset="0"/>
              <a:buChar char="•"/>
            </a:pPr>
            <a:r>
              <a:rPr lang="en-US" sz="2200">
                <a:solidFill>
                  <a:schemeClr val="accent1">
                    <a:lumMod val="75000"/>
                  </a:schemeClr>
                </a:solidFill>
                <a:latin typeface="Arial" panose="020B0604020202020204" pitchFamily="34" charset="0"/>
                <a:cs typeface="Arial" panose="020B0604020202020204" pitchFamily="34" charset="0"/>
              </a:rPr>
              <a:t>U không xâm lấn mạch máu </a:t>
            </a:r>
          </a:p>
          <a:p>
            <a:pPr marL="800100" lvl="1" indent="-342900">
              <a:buFont typeface="Arial" panose="020B0604020202020204" pitchFamily="34" charset="0"/>
              <a:buChar char="•"/>
            </a:pPr>
            <a:r>
              <a:rPr lang="en-US" sz="2200">
                <a:solidFill>
                  <a:schemeClr val="accent1">
                    <a:lumMod val="75000"/>
                  </a:schemeClr>
                </a:solidFill>
                <a:latin typeface="Arial" panose="020B0604020202020204" pitchFamily="34" charset="0"/>
                <a:cs typeface="Arial" panose="020B0604020202020204" pitchFamily="34" charset="0"/>
              </a:rPr>
              <a:t>BN không có nguy cơ cao phẫu thuật</a:t>
            </a:r>
            <a:endParaRPr lang="en-US"/>
          </a:p>
          <a:p>
            <a:endParaRPr lang="en-US"/>
          </a:p>
        </p:txBody>
      </p:sp>
      <p:sp>
        <p:nvSpPr>
          <p:cNvPr id="10" name="Title 1"/>
          <p:cNvSpPr txBox="1">
            <a:spLocks/>
          </p:cNvSpPr>
          <p:nvPr/>
        </p:nvSpPr>
        <p:spPr>
          <a:xfrm>
            <a:off x="182746" y="-1158"/>
            <a:ext cx="2618511"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IV. </a:t>
            </a:r>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60542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hỗ dành sẵn cho Nội dung 2">
            <a:extLst>
              <a:ext uri="{FF2B5EF4-FFF2-40B4-BE49-F238E27FC236}">
                <a16:creationId xmlns:a16="http://schemas.microsoft.com/office/drawing/2014/main" id="{DD631D39-6E6D-7E9F-AD1A-58687BBF86E2}"/>
              </a:ext>
            </a:extLst>
          </p:cNvPr>
          <p:cNvSpPr>
            <a:spLocks noGrp="1"/>
          </p:cNvSpPr>
          <p:nvPr>
            <p:ph idx="1"/>
          </p:nvPr>
        </p:nvSpPr>
        <p:spPr>
          <a:xfrm>
            <a:off x="1073022" y="1926536"/>
            <a:ext cx="10642766" cy="2631177"/>
          </a:xfrm>
          <a:solidFill>
            <a:schemeClr val="tx2">
              <a:lumMod val="20000"/>
              <a:lumOff val="80000"/>
            </a:schemeClr>
          </a:solidFill>
          <a:ln>
            <a:solidFill>
              <a:schemeClr val="tx1"/>
            </a:solidFill>
          </a:ln>
        </p:spPr>
        <p:txBody>
          <a:bodyPr>
            <a:normAutofit/>
          </a:bodyPr>
          <a:lstStyle/>
          <a:p>
            <a:pPr marL="0" indent="0">
              <a:buNone/>
            </a:pPr>
            <a:r>
              <a:rPr lang="vi-VN" sz="2200">
                <a:latin typeface="Arial" panose="020B0604020202020204" pitchFamily="34" charset="0"/>
                <a:cs typeface="Arial" panose="020B0604020202020204" pitchFamily="34" charset="0"/>
              </a:rPr>
              <a:t>U kích thước lớn</a:t>
            </a:r>
            <a:r>
              <a:rPr lang="en-US" sz="2200">
                <a:latin typeface="Arial" panose="020B0604020202020204" pitchFamily="34" charset="0"/>
                <a:cs typeface="Arial" panose="020B0604020202020204" pitchFamily="34" charset="0"/>
              </a:rPr>
              <a:t> hoặc nhiều vị trí</a:t>
            </a:r>
            <a:r>
              <a:rPr lang="vi-VN" sz="2200">
                <a:latin typeface="Arial" panose="020B0604020202020204" pitchFamily="34" charset="0"/>
                <a:cs typeface="Arial" panose="020B0604020202020204" pitchFamily="34" charset="0"/>
              </a:rPr>
              <a:t> khó xác định xuất phát từ cơ quan nào.</a:t>
            </a:r>
          </a:p>
          <a:p>
            <a:pPr>
              <a:buFont typeface="Wingdings" panose="05000000000000000000" pitchFamily="2" charset="2"/>
              <a:buChar char="q"/>
            </a:pPr>
            <a:r>
              <a:rPr lang="vi-VN" sz="2200">
                <a:latin typeface="Arial" panose="020B0604020202020204" pitchFamily="34" charset="0"/>
                <a:cs typeface="Arial" panose="020B0604020202020204" pitchFamily="34" charset="0"/>
              </a:rPr>
              <a:t>CK17: ung thư tụy, ống mật chủ (&gt; 50%)</a:t>
            </a:r>
          </a:p>
          <a:p>
            <a:pPr>
              <a:buFont typeface="Wingdings" panose="05000000000000000000" pitchFamily="2" charset="2"/>
              <a:buChar char="q"/>
            </a:pPr>
            <a:r>
              <a:rPr lang="vi-VN" sz="2200">
                <a:latin typeface="Arial" panose="020B0604020202020204" pitchFamily="34" charset="0"/>
                <a:cs typeface="Arial" panose="020B0604020202020204" pitchFamily="34" charset="0"/>
              </a:rPr>
              <a:t>MUC2 và CDX2: ung thư tá tràng (82% và 100%)</a:t>
            </a:r>
          </a:p>
          <a:p>
            <a:pPr>
              <a:buFont typeface="Wingdings" panose="05000000000000000000" pitchFamily="2" charset="2"/>
              <a:buChar char="q"/>
            </a:pPr>
            <a:r>
              <a:rPr lang="vi-VN" sz="2200">
                <a:latin typeface="Arial" panose="020B0604020202020204" pitchFamily="34" charset="0"/>
                <a:cs typeface="Arial" panose="020B0604020202020204" pitchFamily="34" charset="0"/>
              </a:rPr>
              <a:t>MUC1 + CK17: ung thư đầu tụy, ung thư bóng Vater</a:t>
            </a:r>
            <a:endParaRPr lang="en-US" sz="2200">
              <a:latin typeface="Arial" panose="020B0604020202020204" pitchFamily="34" charset="0"/>
              <a:cs typeface="Arial" panose="020B0604020202020204" pitchFamily="34" charset="0"/>
            </a:endParaRPr>
          </a:p>
          <a:p>
            <a:pPr marL="0" indent="0">
              <a:buNone/>
            </a:pPr>
            <a:r>
              <a:rPr lang="en-US" sz="2200">
                <a:latin typeface="Arial" panose="020B0604020202020204" pitchFamily="34" charset="0"/>
                <a:cs typeface="Arial" panose="020B0604020202020204" pitchFamily="34" charset="0"/>
              </a:rPr>
              <a:t>	</a:t>
            </a:r>
            <a:r>
              <a:rPr lang="vi-VN" sz="2200">
                <a:latin typeface="Arial" panose="020B0604020202020204" pitchFamily="34" charset="0"/>
                <a:cs typeface="Arial" panose="020B0604020202020204" pitchFamily="34" charset="0"/>
              </a:rPr>
              <a:t>=&gt; </a:t>
            </a:r>
            <a:r>
              <a:rPr lang="en-US" sz="2200">
                <a:latin typeface="Arial" panose="020B0604020202020204" pitchFamily="34" charset="0"/>
                <a:cs typeface="Arial" panose="020B0604020202020204" pitchFamily="34" charset="0"/>
              </a:rPr>
              <a:t>Nhằm chỉ định hoá xạ trị hỗ trợ sau phẫu thuật và đánh giá nguy cơ rò tuỵ</a:t>
            </a:r>
            <a:endParaRPr lang="vi-VN" sz="2200">
              <a:latin typeface="Arial" panose="020B0604020202020204" pitchFamily="34" charset="0"/>
              <a:cs typeface="Arial" panose="020B0604020202020204" pitchFamily="34" charset="0"/>
            </a:endParaRPr>
          </a:p>
        </p:txBody>
      </p:sp>
      <p:sp>
        <p:nvSpPr>
          <p:cNvPr id="5" name="Tiêu đề 1">
            <a:extLst>
              <a:ext uri="{FF2B5EF4-FFF2-40B4-BE49-F238E27FC236}">
                <a16:creationId xmlns:a16="http://schemas.microsoft.com/office/drawing/2014/main" id="{B84F4078-C42A-1C43-A5BF-7F4F74A545C4}"/>
              </a:ext>
            </a:extLst>
          </p:cNvPr>
          <p:cNvSpPr txBox="1">
            <a:spLocks/>
          </p:cNvSpPr>
          <p:nvPr/>
        </p:nvSpPr>
        <p:spPr>
          <a:xfrm>
            <a:off x="672352" y="1254904"/>
            <a:ext cx="12192000" cy="43271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2200" b="1">
                <a:latin typeface="Arial" panose="020B0604020202020204" pitchFamily="34" charset="0"/>
                <a:cs typeface="Arial" panose="020B0604020202020204" pitchFamily="34" charset="0"/>
              </a:rPr>
              <a:t>3. Hóa mô miễn dịch sau phẫu thuật</a:t>
            </a:r>
            <a:endParaRPr lang="en-US" sz="2200" b="1">
              <a:latin typeface="Arial" panose="020B0604020202020204" pitchFamily="34" charset="0"/>
              <a:cs typeface="Arial" panose="020B0604020202020204" pitchFamily="34" charset="0"/>
            </a:endParaRPr>
          </a:p>
        </p:txBody>
      </p:sp>
      <p:sp>
        <p:nvSpPr>
          <p:cNvPr id="8" name="TextBox 7"/>
          <p:cNvSpPr txBox="1"/>
          <p:nvPr/>
        </p:nvSpPr>
        <p:spPr>
          <a:xfrm>
            <a:off x="1568688" y="716531"/>
            <a:ext cx="4866948"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Phẫu thuật cắt khối tá tụy</a:t>
            </a:r>
            <a:endParaRPr lang="en-US" sz="2800" b="1">
              <a:latin typeface="Arial" panose="020B0604020202020204" pitchFamily="34" charset="0"/>
              <a:cs typeface="Arial" panose="020B0604020202020204" pitchFamily="34" charset="0"/>
            </a:endParaRPr>
          </a:p>
        </p:txBody>
      </p:sp>
      <p:sp>
        <p:nvSpPr>
          <p:cNvPr id="9" name="Title 1"/>
          <p:cNvSpPr txBox="1">
            <a:spLocks/>
          </p:cNvSpPr>
          <p:nvPr/>
        </p:nvSpPr>
        <p:spPr>
          <a:xfrm>
            <a:off x="182746" y="-1158"/>
            <a:ext cx="2618511"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IV. </a:t>
            </a:r>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68101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68687" y="716531"/>
            <a:ext cx="7546283"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Biến chứng của phẫu thuật cắt khối tá tụy</a:t>
            </a:r>
            <a:endParaRPr lang="en-US" sz="2800" b="1">
              <a:latin typeface="Arial" panose="020B0604020202020204" pitchFamily="34" charset="0"/>
              <a:cs typeface="Arial" panose="020B0604020202020204" pitchFamily="34" charset="0"/>
            </a:endParaRPr>
          </a:p>
        </p:txBody>
      </p:sp>
      <p:sp>
        <p:nvSpPr>
          <p:cNvPr id="6" name="Chỗ dành sẵn cho Nội dung 2">
            <a:extLst>
              <a:ext uri="{FF2B5EF4-FFF2-40B4-BE49-F238E27FC236}">
                <a16:creationId xmlns:a16="http://schemas.microsoft.com/office/drawing/2014/main" id="{697D6949-3996-72E0-A21C-C59759E8FB95}"/>
              </a:ext>
            </a:extLst>
          </p:cNvPr>
          <p:cNvSpPr>
            <a:spLocks noGrp="1"/>
          </p:cNvSpPr>
          <p:nvPr>
            <p:ph idx="1"/>
          </p:nvPr>
        </p:nvSpPr>
        <p:spPr>
          <a:xfrm>
            <a:off x="1079069" y="1635448"/>
            <a:ext cx="10498317" cy="4692780"/>
          </a:xfrm>
          <a:solidFill>
            <a:schemeClr val="bg2"/>
          </a:solidFill>
          <a:ln>
            <a:solidFill>
              <a:schemeClr val="tx1"/>
            </a:solidFill>
          </a:ln>
        </p:spPr>
        <p:txBody>
          <a:bodyPr>
            <a:normAutofit/>
          </a:bodyPr>
          <a:lstStyle/>
          <a:p>
            <a:r>
              <a:rPr lang="vi-VN" sz="2000">
                <a:latin typeface="Arial" panose="020B0604020202020204" pitchFamily="34" charset="0"/>
                <a:cs typeface="Arial" panose="020B0604020202020204" pitchFamily="34" charset="0"/>
              </a:rPr>
              <a:t>Sớm:</a:t>
            </a:r>
          </a:p>
          <a:p>
            <a:pPr marL="0" indent="0">
              <a:buNone/>
            </a:pPr>
            <a:r>
              <a:rPr lang="vi-VN" sz="2000">
                <a:latin typeface="Arial" panose="020B0604020202020204" pitchFamily="34" charset="0"/>
                <a:cs typeface="Arial" panose="020B0604020202020204" pitchFamily="34" charset="0"/>
              </a:rPr>
              <a:t>            Rò tụy</a:t>
            </a:r>
          </a:p>
          <a:p>
            <a:pPr marL="0" indent="0">
              <a:buNone/>
            </a:pPr>
            <a:r>
              <a:rPr lang="vi-VN" sz="2000">
                <a:latin typeface="Arial" panose="020B0604020202020204" pitchFamily="34" charset="0"/>
                <a:cs typeface="Arial" panose="020B0604020202020204" pitchFamily="34" charset="0"/>
              </a:rPr>
              <a:t>            Chậm tống xuất dạ dày</a:t>
            </a:r>
          </a:p>
          <a:p>
            <a:pPr marL="0" indent="0">
              <a:buNone/>
            </a:pPr>
            <a:r>
              <a:rPr lang="vi-VN" sz="2000">
                <a:latin typeface="Arial" panose="020B0604020202020204" pitchFamily="34" charset="0"/>
                <a:cs typeface="Arial" panose="020B0604020202020204" pitchFamily="34" charset="0"/>
              </a:rPr>
              <a:t>            Chảy máu sau phẫu thuật</a:t>
            </a:r>
          </a:p>
          <a:p>
            <a:pPr marL="0" indent="0">
              <a:buNone/>
            </a:pPr>
            <a:r>
              <a:rPr lang="vi-VN" sz="2000">
                <a:latin typeface="Arial" panose="020B0604020202020204" pitchFamily="34" charset="0"/>
                <a:cs typeface="Arial" panose="020B0604020202020204" pitchFamily="34" charset="0"/>
              </a:rPr>
              <a:t>            Áp se trong ổ bụng</a:t>
            </a:r>
          </a:p>
          <a:p>
            <a:pPr marL="0" indent="0">
              <a:buNone/>
            </a:pPr>
            <a:r>
              <a:rPr lang="vi-VN" sz="2000">
                <a:latin typeface="Arial" panose="020B0604020202020204" pitchFamily="34" charset="0"/>
                <a:cs typeface="Arial" panose="020B0604020202020204" pitchFamily="34" charset="0"/>
              </a:rPr>
              <a:t>            Nhiễm khuẩn vết mổ</a:t>
            </a:r>
          </a:p>
          <a:p>
            <a:pPr marL="0" indent="0">
              <a:buNone/>
            </a:pPr>
            <a:r>
              <a:rPr lang="vi-VN" sz="2000">
                <a:latin typeface="Arial" panose="020B0604020202020204" pitchFamily="34" charset="0"/>
                <a:cs typeface="Arial" panose="020B0604020202020204" pitchFamily="34" charset="0"/>
              </a:rPr>
              <a:t>            Rò mật</a:t>
            </a:r>
          </a:p>
          <a:p>
            <a:pPr marL="0" indent="0">
              <a:buNone/>
            </a:pPr>
            <a:r>
              <a:rPr lang="vi-VN" sz="2000">
                <a:latin typeface="Arial" panose="020B0604020202020204" pitchFamily="34" charset="0"/>
                <a:cs typeface="Arial" panose="020B0604020202020204" pitchFamily="34" charset="0"/>
              </a:rPr>
              <a:t>            Rò dưỡng trấp</a:t>
            </a:r>
          </a:p>
          <a:p>
            <a:r>
              <a:rPr lang="vi-VN" sz="2000">
                <a:latin typeface="Arial" panose="020B0604020202020204" pitchFamily="34" charset="0"/>
                <a:cs typeface="Arial" panose="020B0604020202020204" pitchFamily="34" charset="0"/>
              </a:rPr>
              <a:t>Muộn:</a:t>
            </a:r>
          </a:p>
          <a:p>
            <a:pPr marL="0" indent="0">
              <a:buNone/>
            </a:pPr>
            <a:r>
              <a:rPr lang="vi-VN" sz="2000">
                <a:latin typeface="Arial" panose="020B0604020202020204" pitchFamily="34" charset="0"/>
                <a:cs typeface="Arial" panose="020B0604020202020204" pitchFamily="34" charset="0"/>
              </a:rPr>
              <a:t>            Đái tháo đường sau phẫu thuật</a:t>
            </a:r>
          </a:p>
        </p:txBody>
      </p:sp>
      <p:sp>
        <p:nvSpPr>
          <p:cNvPr id="7" name="Title 1"/>
          <p:cNvSpPr txBox="1">
            <a:spLocks/>
          </p:cNvSpPr>
          <p:nvPr/>
        </p:nvSpPr>
        <p:spPr>
          <a:xfrm>
            <a:off x="182746" y="-1158"/>
            <a:ext cx="2618511"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IV. </a:t>
            </a:r>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04249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hỗ dành sẵn cho Nội dung 2">
            <a:extLst>
              <a:ext uri="{FF2B5EF4-FFF2-40B4-BE49-F238E27FC236}">
                <a16:creationId xmlns:a16="http://schemas.microsoft.com/office/drawing/2014/main" id="{8E74287F-D71A-77EA-F4FB-4CA9A26B1497}"/>
              </a:ext>
            </a:extLst>
          </p:cNvPr>
          <p:cNvSpPr>
            <a:spLocks noGrp="1"/>
          </p:cNvSpPr>
          <p:nvPr>
            <p:ph idx="1"/>
          </p:nvPr>
        </p:nvSpPr>
        <p:spPr>
          <a:xfrm>
            <a:off x="1326679" y="2773200"/>
            <a:ext cx="9974067" cy="1515586"/>
          </a:xfrm>
          <a:solidFill>
            <a:schemeClr val="accent3">
              <a:lumMod val="60000"/>
              <a:lumOff val="40000"/>
            </a:schemeClr>
          </a:solidFill>
          <a:ln>
            <a:solidFill>
              <a:schemeClr val="tx1"/>
            </a:solidFill>
          </a:ln>
        </p:spPr>
        <p:txBody>
          <a:bodyPr>
            <a:normAutofit/>
          </a:bodyPr>
          <a:lstStyle/>
          <a:p>
            <a:r>
              <a:rPr lang="en-US" sz="2000">
                <a:latin typeface="Arial" panose="020B0604020202020204" pitchFamily="34" charset="0"/>
                <a:cs typeface="Arial" panose="020B0604020202020204" pitchFamily="34" charset="0"/>
              </a:rPr>
              <a:t>Hoá trị bổ trợ sau mổ thường dùng FOLFIRINOX và Gemcitabine với thời gian trung bình là 6 tháng </a:t>
            </a:r>
          </a:p>
          <a:p>
            <a:r>
              <a:rPr lang="en-US" sz="2000">
                <a:latin typeface="Arial" panose="020B0604020202020204" pitchFamily="34" charset="0"/>
                <a:cs typeface="Arial" panose="020B0604020202020204" pitchFamily="34" charset="0"/>
              </a:rPr>
              <a:t>Khi BN đã có hoá xạ trị tân hỗ trợ: quyết định hoá trị bổ trợ dựa vào đáp ứng của BN và các yếu tố lâm sàng khác, thời gian trung bình là 6 tháng</a:t>
            </a:r>
            <a:endParaRPr lang="vi-VN" sz="2000">
              <a:latin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025BA91C-744E-7542-0B54-E725F2D08E83}"/>
              </a:ext>
            </a:extLst>
          </p:cNvPr>
          <p:cNvSpPr txBox="1"/>
          <p:nvPr/>
        </p:nvSpPr>
        <p:spPr>
          <a:xfrm>
            <a:off x="7300686" y="6542189"/>
            <a:ext cx="4891314"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NCCN guidelines (2015), "Pancreatic adenocarcinoma". 2.2015</a:t>
            </a:r>
          </a:p>
        </p:txBody>
      </p:sp>
      <p:sp>
        <p:nvSpPr>
          <p:cNvPr id="9" name="TextBox 8"/>
          <p:cNvSpPr txBox="1"/>
          <p:nvPr/>
        </p:nvSpPr>
        <p:spPr>
          <a:xfrm>
            <a:off x="1568687" y="716531"/>
            <a:ext cx="5282055"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Điều trị bổ trợ sau phẫu thuật</a:t>
            </a:r>
            <a:endParaRPr lang="en-US" sz="2800" b="1">
              <a:latin typeface="Arial" panose="020B0604020202020204" pitchFamily="34" charset="0"/>
              <a:cs typeface="Arial" panose="020B0604020202020204" pitchFamily="34" charset="0"/>
            </a:endParaRPr>
          </a:p>
        </p:txBody>
      </p:sp>
      <p:sp>
        <p:nvSpPr>
          <p:cNvPr id="10" name="Title 1"/>
          <p:cNvSpPr txBox="1">
            <a:spLocks/>
          </p:cNvSpPr>
          <p:nvPr/>
        </p:nvSpPr>
        <p:spPr>
          <a:xfrm>
            <a:off x="182746" y="-1158"/>
            <a:ext cx="2618511"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IV. </a:t>
            </a:r>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21064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2">
            <a:extLst>
              <a:ext uri="{FF2B5EF4-FFF2-40B4-BE49-F238E27FC236}">
                <a16:creationId xmlns:a16="http://schemas.microsoft.com/office/drawing/2014/main" id="{697D6949-3996-72E0-A21C-C59759E8FB95}"/>
              </a:ext>
            </a:extLst>
          </p:cNvPr>
          <p:cNvSpPr>
            <a:spLocks noGrp="1"/>
          </p:cNvSpPr>
          <p:nvPr>
            <p:ph idx="1"/>
          </p:nvPr>
        </p:nvSpPr>
        <p:spPr>
          <a:xfrm>
            <a:off x="846841" y="1490306"/>
            <a:ext cx="10498317" cy="5038530"/>
          </a:xfrm>
          <a:solidFill>
            <a:schemeClr val="bg2"/>
          </a:solidFill>
          <a:ln>
            <a:solidFill>
              <a:schemeClr val="tx1"/>
            </a:solidFill>
          </a:ln>
        </p:spPr>
        <p:txBody>
          <a:bodyPr>
            <a:normAutofit/>
          </a:bodyPr>
          <a:lstStyle/>
          <a:p>
            <a:pPr marL="0" indent="0">
              <a:buNone/>
            </a:pPr>
            <a:r>
              <a:rPr lang="en-US" sz="2000" b="1" u="sng">
                <a:latin typeface="Arial" panose="020B0604020202020204" pitchFamily="34" charset="0"/>
                <a:cs typeface="Arial" panose="020B0604020202020204" pitchFamily="34" charset="0"/>
              </a:rPr>
              <a:t>Điều trị giảm nhẹ:</a:t>
            </a:r>
          </a:p>
          <a:p>
            <a:r>
              <a:rPr lang="vi-VN" sz="2000">
                <a:latin typeface="Arial" panose="020B0604020202020204" pitchFamily="34" charset="0"/>
                <a:cs typeface="Arial" panose="020B0604020202020204" pitchFamily="34" charset="0"/>
              </a:rPr>
              <a:t>Đau: </a:t>
            </a:r>
          </a:p>
          <a:p>
            <a:pPr marL="0" indent="0">
              <a:buNone/>
            </a:pPr>
            <a:r>
              <a:rPr lang="vi-VN" sz="2000">
                <a:latin typeface="Arial" panose="020B0604020202020204" pitchFamily="34" charset="0"/>
                <a:cs typeface="Arial" panose="020B0604020202020204" pitchFamily="34" charset="0"/>
              </a:rPr>
              <a:t>            Thuốc giảm đau</a:t>
            </a:r>
          </a:p>
          <a:p>
            <a:pPr marL="0" indent="0">
              <a:buNone/>
            </a:pPr>
            <a:r>
              <a:rPr lang="vi-VN" sz="2000">
                <a:latin typeface="Arial" panose="020B0604020202020204" pitchFamily="34" charset="0"/>
                <a:cs typeface="Arial" panose="020B0604020202020204" pitchFamily="34" charset="0"/>
              </a:rPr>
              <a:t>            Phóng bế đám rối thần kinh tạng</a:t>
            </a:r>
          </a:p>
          <a:p>
            <a:pPr marL="0" indent="0">
              <a:buNone/>
            </a:pPr>
            <a:r>
              <a:rPr lang="vi-VN" sz="2000">
                <a:latin typeface="Arial" panose="020B0604020202020204" pitchFamily="34" charset="0"/>
                <a:cs typeface="Arial" panose="020B0604020202020204" pitchFamily="34" charset="0"/>
              </a:rPr>
              <a:t>            Cắt thần kinh tạng qua nội soi lồng ngực</a:t>
            </a:r>
          </a:p>
          <a:p>
            <a:r>
              <a:rPr lang="vi-VN" sz="2000">
                <a:latin typeface="Arial" panose="020B0604020202020204" pitchFamily="34" charset="0"/>
                <a:cs typeface="Arial" panose="020B0604020202020204" pitchFamily="34" charset="0"/>
              </a:rPr>
              <a:t>Tắc nghẽn đường mật</a:t>
            </a:r>
          </a:p>
          <a:p>
            <a:pPr marL="0" indent="0">
              <a:buNone/>
            </a:pPr>
            <a:r>
              <a:rPr lang="vi-VN" sz="2000">
                <a:latin typeface="Arial" panose="020B0604020202020204" pitchFamily="34" charset="0"/>
                <a:cs typeface="Arial" panose="020B0604020202020204" pitchFamily="34" charset="0"/>
              </a:rPr>
              <a:t>            ERCP</a:t>
            </a:r>
          </a:p>
          <a:p>
            <a:pPr marL="0" indent="0">
              <a:buNone/>
            </a:pPr>
            <a:r>
              <a:rPr lang="vi-VN" sz="2000">
                <a:latin typeface="Arial" panose="020B0604020202020204" pitchFamily="34" charset="0"/>
                <a:cs typeface="Arial" panose="020B0604020202020204" pitchFamily="34" charset="0"/>
              </a:rPr>
              <a:t>            PTPD</a:t>
            </a:r>
          </a:p>
          <a:p>
            <a:pPr marL="0" indent="0">
              <a:buNone/>
            </a:pPr>
            <a:r>
              <a:rPr lang="vi-VN" sz="2000">
                <a:latin typeface="Arial" panose="020B0604020202020204" pitchFamily="34" charset="0"/>
                <a:cs typeface="Arial" panose="020B0604020202020204" pitchFamily="34" charset="0"/>
              </a:rPr>
              <a:t>            Nối tắt mật – ruột</a:t>
            </a:r>
          </a:p>
          <a:p>
            <a:r>
              <a:rPr lang="vi-VN" sz="2000">
                <a:latin typeface="Arial" panose="020B0604020202020204" pitchFamily="34" charset="0"/>
                <a:cs typeface="Arial" panose="020B0604020202020204" pitchFamily="34" charset="0"/>
              </a:rPr>
              <a:t>Tắc nghẽn tá tràng</a:t>
            </a:r>
          </a:p>
          <a:p>
            <a:pPr marL="0" indent="0">
              <a:buNone/>
            </a:pPr>
            <a:r>
              <a:rPr lang="vi-VN" sz="2000">
                <a:latin typeface="Arial" panose="020B0604020202020204" pitchFamily="34" charset="0"/>
                <a:cs typeface="Arial" panose="020B0604020202020204" pitchFamily="34" charset="0"/>
              </a:rPr>
              <a:t>            Nối tắt vị tràng</a:t>
            </a:r>
          </a:p>
        </p:txBody>
      </p:sp>
      <p:sp>
        <p:nvSpPr>
          <p:cNvPr id="6" name="TextBox 5"/>
          <p:cNvSpPr txBox="1"/>
          <p:nvPr/>
        </p:nvSpPr>
        <p:spPr>
          <a:xfrm>
            <a:off x="1568687" y="716531"/>
            <a:ext cx="5282055" cy="523220"/>
          </a:xfrm>
          <a:prstGeom prst="rect">
            <a:avLst/>
          </a:prstGeom>
          <a:noFill/>
        </p:spPr>
        <p:txBody>
          <a:bodyPr wrap="square" rtlCol="0">
            <a:spAutoFit/>
          </a:bodyPr>
          <a:lstStyle/>
          <a:p>
            <a:r>
              <a:rPr lang="vi-VN" sz="2800" b="1">
                <a:latin typeface="Arial" panose="020B0604020202020204" pitchFamily="34" charset="0"/>
                <a:cs typeface="Arial" panose="020B0604020202020204" pitchFamily="34" charset="0"/>
              </a:rPr>
              <a:t>Giai đoạn tiến triển và di căn</a:t>
            </a:r>
            <a:endParaRPr lang="en-US" sz="2800" b="1">
              <a:latin typeface="Arial" panose="020B0604020202020204" pitchFamily="34" charset="0"/>
              <a:cs typeface="Arial" panose="020B0604020202020204" pitchFamily="34" charset="0"/>
            </a:endParaRPr>
          </a:p>
        </p:txBody>
      </p:sp>
      <p:sp>
        <p:nvSpPr>
          <p:cNvPr id="9" name="Title 1"/>
          <p:cNvSpPr txBox="1">
            <a:spLocks/>
          </p:cNvSpPr>
          <p:nvPr/>
        </p:nvSpPr>
        <p:spPr>
          <a:xfrm>
            <a:off x="182746" y="-1158"/>
            <a:ext cx="2618511"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IV. </a:t>
            </a:r>
            <a:r>
              <a:rPr lang="vi-VN" b="1">
                <a:latin typeface="Arial" panose="020B0604020202020204" pitchFamily="34" charset="0"/>
                <a:cs typeface="Arial" panose="020B0604020202020204" pitchFamily="34" charset="0"/>
              </a:rPr>
              <a:t>Điều trị</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7928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85B11F80-1E3B-C61E-36FA-DCB01BAC7837}"/>
              </a:ext>
            </a:extLst>
          </p:cNvPr>
          <p:cNvSpPr>
            <a:spLocks noGrp="1"/>
          </p:cNvSpPr>
          <p:nvPr>
            <p:ph idx="1"/>
          </p:nvPr>
        </p:nvSpPr>
        <p:spPr>
          <a:xfrm>
            <a:off x="225083" y="1378634"/>
            <a:ext cx="11966917" cy="5479366"/>
          </a:xfrm>
        </p:spPr>
        <p:txBody>
          <a:bodyPr/>
          <a:lstStyle/>
          <a:p>
            <a:pPr marL="0" indent="0" algn="ctr">
              <a:buNone/>
            </a:pPr>
            <a:r>
              <a:rPr lang="en-US" sz="2800" b="1" dirty="0">
                <a:latin typeface="Arial" panose="020B0604020202020204" pitchFamily="34" charset="0"/>
                <a:cs typeface="Arial" panose="020B0604020202020204" pitchFamily="34" charset="0"/>
              </a:rPr>
              <a:t>YẾU TỐ NGUY CƠ</a:t>
            </a:r>
          </a:p>
          <a:p>
            <a:pPr marL="0" indent="0">
              <a:buNone/>
            </a:pPr>
            <a:endParaRPr lang="en-US" dirty="0"/>
          </a:p>
        </p:txBody>
      </p:sp>
      <p:sp>
        <p:nvSpPr>
          <p:cNvPr id="5" name="Google Shape;2160;p49">
            <a:extLst>
              <a:ext uri="{FF2B5EF4-FFF2-40B4-BE49-F238E27FC236}">
                <a16:creationId xmlns:a16="http://schemas.microsoft.com/office/drawing/2014/main" id="{F68E6ABF-B684-0B22-2687-2C9B6012EE32}"/>
              </a:ext>
            </a:extLst>
          </p:cNvPr>
          <p:cNvSpPr txBox="1">
            <a:spLocks/>
          </p:cNvSpPr>
          <p:nvPr/>
        </p:nvSpPr>
        <p:spPr>
          <a:xfrm>
            <a:off x="1477108" y="3024554"/>
            <a:ext cx="1911754" cy="1026604"/>
          </a:xfrm>
          <a:prstGeom prst="rect">
            <a:avLst/>
          </a:prstGeom>
        </p:spPr>
        <p:txBody>
          <a:bodyPr spcFirstLastPara="1" vert="horz" wrap="square" lIns="91425" tIns="91425" rIns="91425" bIns="91425" rtlCol="0" anchor="ctr" anchorCtr="0">
            <a:noAutofit/>
          </a:bodyPr>
          <a:lstStyle>
            <a:lvl1pPr algn="l" defTabSz="457200" rtl="0" eaLnBrk="1" latinLnBrk="0" hangingPunct="1">
              <a:spcBef>
                <a:spcPct val="0"/>
              </a:spcBef>
              <a:buNone/>
              <a:defRPr sz="4200" b="0" i="0" kern="1200">
                <a:solidFill>
                  <a:schemeClr val="tx2"/>
                </a:solidFill>
                <a:latin typeface="Times  New Roman"/>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vi-VN" sz="2800" dirty="0">
                <a:solidFill>
                  <a:prstClr val="black"/>
                </a:solidFill>
                <a:latin typeface="Arial" panose="020B0604020202020204" pitchFamily="34" charset="0"/>
                <a:cs typeface="Arial" panose="020B0604020202020204" pitchFamily="34" charset="0"/>
              </a:rPr>
              <a:t>Ung thư </a:t>
            </a:r>
            <a:r>
              <a:rPr lang="vi-VN" sz="2800" dirty="0" err="1">
                <a:solidFill>
                  <a:prstClr val="black"/>
                </a:solidFill>
                <a:latin typeface="Arial" panose="020B0604020202020204" pitchFamily="34" charset="0"/>
                <a:cs typeface="Arial" panose="020B0604020202020204" pitchFamily="34" charset="0"/>
              </a:rPr>
              <a:t>đầu</a:t>
            </a:r>
            <a:r>
              <a:rPr lang="vi-VN" sz="2800" dirty="0">
                <a:solidFill>
                  <a:prstClr val="black"/>
                </a:solidFill>
                <a:latin typeface="Arial" panose="020B0604020202020204" pitchFamily="34" charset="0"/>
                <a:cs typeface="Arial" panose="020B0604020202020204" pitchFamily="34" charset="0"/>
              </a:rPr>
              <a:t> </a:t>
            </a:r>
            <a:r>
              <a:rPr lang="vi-VN" sz="2800" dirty="0" err="1">
                <a:solidFill>
                  <a:prstClr val="black"/>
                </a:solidFill>
                <a:latin typeface="Arial" panose="020B0604020202020204" pitchFamily="34" charset="0"/>
                <a:cs typeface="Arial" panose="020B0604020202020204" pitchFamily="34" charset="0"/>
              </a:rPr>
              <a:t>tuỵ</a:t>
            </a:r>
            <a:endParaRPr lang="vi-VN" sz="2800" dirty="0">
              <a:solidFill>
                <a:prstClr val="black"/>
              </a:solidFill>
              <a:latin typeface="Arial" panose="020B0604020202020204" pitchFamily="34" charset="0"/>
              <a:cs typeface="Arial" panose="020B0604020202020204" pitchFamily="34" charset="0"/>
            </a:endParaRPr>
          </a:p>
        </p:txBody>
      </p:sp>
      <p:sp>
        <p:nvSpPr>
          <p:cNvPr id="6" name="Google Shape;2165;p49">
            <a:extLst>
              <a:ext uri="{FF2B5EF4-FFF2-40B4-BE49-F238E27FC236}">
                <a16:creationId xmlns:a16="http://schemas.microsoft.com/office/drawing/2014/main" id="{01A8482E-A3E2-0A39-AAE6-9AB0ABEEEB07}"/>
              </a:ext>
            </a:extLst>
          </p:cNvPr>
          <p:cNvSpPr/>
          <p:nvPr/>
        </p:nvSpPr>
        <p:spPr>
          <a:xfrm>
            <a:off x="1927274" y="1991821"/>
            <a:ext cx="928468" cy="759318"/>
          </a:xfrm>
          <a:prstGeom prst="ellipse">
            <a:avLst/>
          </a:prstGeom>
          <a:noFill/>
          <a:ln w="19050" cap="flat" cmpd="sng">
            <a:solidFill>
              <a:sysClr val="windowText" lastClr="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D" sz="2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7" name="TextBox 17">
            <a:extLst>
              <a:ext uri="{FF2B5EF4-FFF2-40B4-BE49-F238E27FC236}">
                <a16:creationId xmlns:a16="http://schemas.microsoft.com/office/drawing/2014/main" id="{72423D59-05CF-DAF5-BD59-D0B517B339A3}"/>
              </a:ext>
            </a:extLst>
          </p:cNvPr>
          <p:cNvSpPr txBox="1"/>
          <p:nvPr/>
        </p:nvSpPr>
        <p:spPr>
          <a:xfrm>
            <a:off x="2073342" y="2126665"/>
            <a:ext cx="782400" cy="523220"/>
          </a:xfrm>
          <a:prstGeom prst="rect">
            <a:avLst/>
          </a:prstGeom>
          <a:noFill/>
        </p:spPr>
        <p:txBody>
          <a:bodyPr wrap="square" rtlCol="0">
            <a:spAutoFit/>
          </a:bodyPr>
          <a:lstStyle/>
          <a:p>
            <a:r>
              <a:rPr lang="en-VN" sz="2800" b="1" dirty="0">
                <a:solidFill>
                  <a:prstClr val="black"/>
                </a:solidFill>
                <a:latin typeface="Arial" panose="020B0604020202020204" pitchFamily="34" charset="0"/>
                <a:ea typeface="Open Sans"/>
                <a:cs typeface="Arial" panose="020B0604020202020204" pitchFamily="34" charset="0"/>
                <a:sym typeface="Open Sans"/>
              </a:rPr>
              <a:t>01</a:t>
            </a:r>
          </a:p>
        </p:txBody>
      </p:sp>
      <p:sp>
        <p:nvSpPr>
          <p:cNvPr id="8" name="Google Shape;2162;p49">
            <a:extLst>
              <a:ext uri="{FF2B5EF4-FFF2-40B4-BE49-F238E27FC236}">
                <a16:creationId xmlns:a16="http://schemas.microsoft.com/office/drawing/2014/main" id="{FEE4D075-E08B-A936-0C5B-D5DB27F6EED0}"/>
              </a:ext>
            </a:extLst>
          </p:cNvPr>
          <p:cNvSpPr txBox="1">
            <a:spLocks/>
          </p:cNvSpPr>
          <p:nvPr/>
        </p:nvSpPr>
        <p:spPr>
          <a:xfrm>
            <a:off x="4499300" y="2278966"/>
            <a:ext cx="2787143" cy="2424130"/>
          </a:xfrm>
          <a:prstGeom prst="rect">
            <a:avLst/>
          </a:prstGeom>
        </p:spPr>
        <p:txBody>
          <a:bodyPr spcFirstLastPara="1" wrap="square" lIns="91425" tIns="91425" rIns="91425" bIns="91425" anchor="ctr" anchorCtr="0">
            <a:noAutofit/>
          </a:bodyPr>
          <a:lstStyle>
            <a:lvl1pPr algn="l" defTabSz="457200" rtl="0" eaLnBrk="1" latinLnBrk="0" hangingPunct="1">
              <a:spcBef>
                <a:spcPct val="0"/>
              </a:spcBef>
              <a:buNone/>
              <a:defRPr sz="4200" b="0" i="0" kern="1200">
                <a:solidFill>
                  <a:schemeClr val="tx2"/>
                </a:solidFill>
                <a:latin typeface="Times  New Roman"/>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vi-VN" sz="2800" dirty="0">
                <a:solidFill>
                  <a:prstClr val="black"/>
                </a:solidFill>
                <a:latin typeface="Arial" panose="020B0604020202020204" pitchFamily="34" charset="0"/>
                <a:cs typeface="Arial" panose="020B0604020202020204" pitchFamily="34" charset="0"/>
              </a:rPr>
              <a:t>Ung thư </a:t>
            </a:r>
            <a:r>
              <a:rPr lang="vi-VN" sz="2800" dirty="0" err="1">
                <a:solidFill>
                  <a:prstClr val="black"/>
                </a:solidFill>
                <a:latin typeface="Arial" panose="020B0604020202020204" pitchFamily="34" charset="0"/>
                <a:cs typeface="Arial" panose="020B0604020202020204" pitchFamily="34" charset="0"/>
              </a:rPr>
              <a:t>bóng</a:t>
            </a:r>
            <a:r>
              <a:rPr lang="vi-VN" sz="2800" dirty="0">
                <a:solidFill>
                  <a:prstClr val="black"/>
                </a:solidFill>
                <a:latin typeface="Arial" panose="020B0604020202020204" pitchFamily="34" charset="0"/>
                <a:cs typeface="Arial" panose="020B0604020202020204" pitchFamily="34" charset="0"/>
              </a:rPr>
              <a:t> </a:t>
            </a:r>
            <a:r>
              <a:rPr lang="vi-VN" sz="2800" dirty="0" err="1">
                <a:solidFill>
                  <a:prstClr val="black"/>
                </a:solidFill>
                <a:latin typeface="Arial" panose="020B0604020202020204" pitchFamily="34" charset="0"/>
                <a:cs typeface="Arial" panose="020B0604020202020204" pitchFamily="34" charset="0"/>
              </a:rPr>
              <a:t>vater</a:t>
            </a:r>
            <a:r>
              <a:rPr lang="vi-VN" sz="2800" dirty="0">
                <a:solidFill>
                  <a:prstClr val="black"/>
                </a:solidFill>
                <a:latin typeface="Arial" panose="020B0604020202020204" pitchFamily="34" charset="0"/>
                <a:cs typeface="Arial" panose="020B0604020202020204" pitchFamily="34" charset="0"/>
              </a:rPr>
              <a:t> </a:t>
            </a:r>
            <a:r>
              <a:rPr lang="vi-VN" sz="2800" dirty="0" err="1">
                <a:solidFill>
                  <a:prstClr val="black"/>
                </a:solidFill>
                <a:latin typeface="Arial" panose="020B0604020202020204" pitchFamily="34" charset="0"/>
                <a:cs typeface="Arial" panose="020B0604020202020204" pitchFamily="34" charset="0"/>
              </a:rPr>
              <a:t>và</a:t>
            </a:r>
            <a:r>
              <a:rPr lang="vi-VN" sz="2800" dirty="0">
                <a:solidFill>
                  <a:prstClr val="black"/>
                </a:solidFill>
                <a:latin typeface="Arial" panose="020B0604020202020204" pitchFamily="34" charset="0"/>
                <a:cs typeface="Arial" panose="020B0604020202020204" pitchFamily="34" charset="0"/>
              </a:rPr>
              <a:t> ung thư </a:t>
            </a:r>
            <a:r>
              <a:rPr lang="vi-VN" sz="2800" dirty="0" err="1">
                <a:solidFill>
                  <a:prstClr val="black"/>
                </a:solidFill>
                <a:latin typeface="Arial" panose="020B0604020202020204" pitchFamily="34" charset="0"/>
                <a:cs typeface="Arial" panose="020B0604020202020204" pitchFamily="34" charset="0"/>
              </a:rPr>
              <a:t>tá</a:t>
            </a:r>
            <a:r>
              <a:rPr lang="vi-VN" sz="2800" dirty="0">
                <a:solidFill>
                  <a:prstClr val="black"/>
                </a:solidFill>
                <a:latin typeface="Arial" panose="020B0604020202020204" pitchFamily="34" charset="0"/>
                <a:cs typeface="Arial" panose="020B0604020202020204" pitchFamily="34" charset="0"/>
              </a:rPr>
              <a:t> </a:t>
            </a:r>
            <a:r>
              <a:rPr lang="vi-VN" sz="2800" dirty="0" err="1">
                <a:solidFill>
                  <a:prstClr val="black"/>
                </a:solidFill>
                <a:latin typeface="Arial" panose="020B0604020202020204" pitchFamily="34" charset="0"/>
                <a:cs typeface="Arial" panose="020B0604020202020204" pitchFamily="34" charset="0"/>
              </a:rPr>
              <a:t>tràng</a:t>
            </a:r>
            <a:endParaRPr lang="vi-VN" sz="2800" dirty="0">
              <a:solidFill>
                <a:prstClr val="black"/>
              </a:solidFill>
              <a:latin typeface="Arial" panose="020B0604020202020204" pitchFamily="34" charset="0"/>
              <a:cs typeface="Arial" panose="020B0604020202020204" pitchFamily="34" charset="0"/>
            </a:endParaRPr>
          </a:p>
        </p:txBody>
      </p:sp>
      <p:sp>
        <p:nvSpPr>
          <p:cNvPr id="9" name="Google Shape;2168;p49">
            <a:extLst>
              <a:ext uri="{FF2B5EF4-FFF2-40B4-BE49-F238E27FC236}">
                <a16:creationId xmlns:a16="http://schemas.microsoft.com/office/drawing/2014/main" id="{27A51455-28A5-F031-24D5-6688CE667774}"/>
              </a:ext>
            </a:extLst>
          </p:cNvPr>
          <p:cNvSpPr/>
          <p:nvPr/>
        </p:nvSpPr>
        <p:spPr>
          <a:xfrm>
            <a:off x="5386875" y="1968739"/>
            <a:ext cx="782400" cy="782400"/>
          </a:xfrm>
          <a:prstGeom prst="ellipse">
            <a:avLst/>
          </a:prstGeom>
          <a:noFill/>
          <a:ln w="19050" cap="flat" cmpd="sng">
            <a:solidFill>
              <a:sysClr val="windowText" lastClr="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D" sz="2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0" name="TextBox 18">
            <a:extLst>
              <a:ext uri="{FF2B5EF4-FFF2-40B4-BE49-F238E27FC236}">
                <a16:creationId xmlns:a16="http://schemas.microsoft.com/office/drawing/2014/main" id="{88DF384A-9654-8334-C7D4-878F46543922}"/>
              </a:ext>
            </a:extLst>
          </p:cNvPr>
          <p:cNvSpPr txBox="1"/>
          <p:nvPr/>
        </p:nvSpPr>
        <p:spPr>
          <a:xfrm>
            <a:off x="5496619" y="2138152"/>
            <a:ext cx="585417" cy="523220"/>
          </a:xfrm>
          <a:prstGeom prst="rect">
            <a:avLst/>
          </a:prstGeom>
          <a:noFill/>
        </p:spPr>
        <p:txBody>
          <a:bodyPr wrap="none" rtlCol="0">
            <a:spAutoFit/>
          </a:bodyPr>
          <a:lstStyle/>
          <a:p>
            <a:r>
              <a:rPr lang="en-VN" sz="2800" b="1" dirty="0">
                <a:solidFill>
                  <a:prstClr val="black"/>
                </a:solidFill>
                <a:latin typeface="Arial" panose="020B0604020202020204" pitchFamily="34" charset="0"/>
                <a:ea typeface="Open Sans"/>
                <a:cs typeface="Arial" panose="020B0604020202020204" pitchFamily="34" charset="0"/>
                <a:sym typeface="Open Sans"/>
              </a:rPr>
              <a:t>02</a:t>
            </a:r>
          </a:p>
        </p:txBody>
      </p:sp>
      <p:sp>
        <p:nvSpPr>
          <p:cNvPr id="11" name="Google Shape;2164;p49">
            <a:extLst>
              <a:ext uri="{FF2B5EF4-FFF2-40B4-BE49-F238E27FC236}">
                <a16:creationId xmlns:a16="http://schemas.microsoft.com/office/drawing/2014/main" id="{A3BEEF18-62A6-CC6B-BF57-3D751A161263}"/>
              </a:ext>
            </a:extLst>
          </p:cNvPr>
          <p:cNvSpPr txBox="1">
            <a:spLocks/>
          </p:cNvSpPr>
          <p:nvPr/>
        </p:nvSpPr>
        <p:spPr>
          <a:xfrm>
            <a:off x="8396880" y="3024554"/>
            <a:ext cx="2421175" cy="1026604"/>
          </a:xfrm>
          <a:prstGeom prst="rect">
            <a:avLst/>
          </a:prstGeom>
        </p:spPr>
        <p:txBody>
          <a:bodyPr spcFirstLastPara="1" wrap="square" lIns="91425" tIns="91425" rIns="91425" bIns="91425" anchor="ctr" anchorCtr="0">
            <a:noAutofit/>
          </a:bodyPr>
          <a:lstStyle>
            <a:lvl1pPr algn="l" defTabSz="457200" rtl="0" eaLnBrk="1" latinLnBrk="0" hangingPunct="1">
              <a:spcBef>
                <a:spcPct val="0"/>
              </a:spcBef>
              <a:buNone/>
              <a:defRPr sz="4200" b="0" i="0" kern="1200">
                <a:solidFill>
                  <a:schemeClr val="tx2"/>
                </a:solidFill>
                <a:latin typeface="Times  New Roman"/>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vi-VN" sz="2800" dirty="0">
                <a:solidFill>
                  <a:prstClr val="black"/>
                </a:solidFill>
                <a:latin typeface="Arial" panose="020B0604020202020204" pitchFamily="34" charset="0"/>
                <a:cs typeface="Arial" panose="020B0604020202020204" pitchFamily="34" charset="0"/>
              </a:rPr>
              <a:t>Ung thư </a:t>
            </a:r>
            <a:r>
              <a:rPr lang="vi-VN" sz="2800" dirty="0" err="1">
                <a:solidFill>
                  <a:prstClr val="black"/>
                </a:solidFill>
                <a:latin typeface="Arial" panose="020B0604020202020204" pitchFamily="34" charset="0"/>
                <a:cs typeface="Arial" panose="020B0604020202020204" pitchFamily="34" charset="0"/>
              </a:rPr>
              <a:t>đoạn</a:t>
            </a:r>
            <a:r>
              <a:rPr lang="vi-VN" sz="2800" dirty="0">
                <a:solidFill>
                  <a:prstClr val="black"/>
                </a:solidFill>
                <a:latin typeface="Arial" panose="020B0604020202020204" pitchFamily="34" charset="0"/>
                <a:cs typeface="Arial" panose="020B0604020202020204" pitchFamily="34" charset="0"/>
              </a:rPr>
              <a:t> </a:t>
            </a:r>
            <a:r>
              <a:rPr lang="vi-VN" sz="2800" dirty="0" err="1">
                <a:solidFill>
                  <a:prstClr val="black"/>
                </a:solidFill>
                <a:latin typeface="Arial" panose="020B0604020202020204" pitchFamily="34" charset="0"/>
                <a:cs typeface="Arial" panose="020B0604020202020204" pitchFamily="34" charset="0"/>
              </a:rPr>
              <a:t>cuối</a:t>
            </a:r>
            <a:r>
              <a:rPr lang="vi-VN" sz="2800" dirty="0">
                <a:solidFill>
                  <a:prstClr val="black"/>
                </a:solidFill>
                <a:latin typeface="Arial" panose="020B0604020202020204" pitchFamily="34" charset="0"/>
                <a:cs typeface="Arial" panose="020B0604020202020204" pitchFamily="34" charset="0"/>
              </a:rPr>
              <a:t> OMC</a:t>
            </a:r>
          </a:p>
        </p:txBody>
      </p:sp>
      <p:sp>
        <p:nvSpPr>
          <p:cNvPr id="12" name="Google Shape;2169;p49">
            <a:extLst>
              <a:ext uri="{FF2B5EF4-FFF2-40B4-BE49-F238E27FC236}">
                <a16:creationId xmlns:a16="http://schemas.microsoft.com/office/drawing/2014/main" id="{77C1E2A0-56F6-FCA2-2D57-93FE8733BE5D}"/>
              </a:ext>
            </a:extLst>
          </p:cNvPr>
          <p:cNvSpPr/>
          <p:nvPr/>
        </p:nvSpPr>
        <p:spPr>
          <a:xfrm>
            <a:off x="9173880" y="1991821"/>
            <a:ext cx="887575" cy="759318"/>
          </a:xfrm>
          <a:prstGeom prst="ellipse">
            <a:avLst/>
          </a:prstGeom>
          <a:noFill/>
          <a:ln w="19050" cap="flat" cmpd="sng">
            <a:solidFill>
              <a:sysClr val="windowText" lastClr="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D" sz="2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3" name="TextBox 19">
            <a:extLst>
              <a:ext uri="{FF2B5EF4-FFF2-40B4-BE49-F238E27FC236}">
                <a16:creationId xmlns:a16="http://schemas.microsoft.com/office/drawing/2014/main" id="{969F5CF9-E583-837C-1277-2994549BCEC8}"/>
              </a:ext>
            </a:extLst>
          </p:cNvPr>
          <p:cNvSpPr txBox="1"/>
          <p:nvPr/>
        </p:nvSpPr>
        <p:spPr>
          <a:xfrm>
            <a:off x="9279055" y="2138152"/>
            <a:ext cx="782400" cy="523220"/>
          </a:xfrm>
          <a:prstGeom prst="rect">
            <a:avLst/>
          </a:prstGeom>
          <a:noFill/>
        </p:spPr>
        <p:txBody>
          <a:bodyPr wrap="square" rtlCol="0">
            <a:spAutoFit/>
          </a:bodyPr>
          <a:lstStyle/>
          <a:p>
            <a:r>
              <a:rPr lang="en-VN" sz="2800" b="1" dirty="0">
                <a:solidFill>
                  <a:prstClr val="black"/>
                </a:solidFill>
                <a:latin typeface="Arial" panose="020B0604020202020204" pitchFamily="34" charset="0"/>
                <a:ea typeface="Open Sans"/>
                <a:cs typeface="Arial" panose="020B0604020202020204" pitchFamily="34" charset="0"/>
                <a:sym typeface="Open Sans"/>
              </a:rPr>
              <a:t>03</a:t>
            </a:r>
          </a:p>
        </p:txBody>
      </p:sp>
      <p:sp>
        <p:nvSpPr>
          <p:cNvPr id="14" name="Rectangle 23">
            <a:extLst>
              <a:ext uri="{FF2B5EF4-FFF2-40B4-BE49-F238E27FC236}">
                <a16:creationId xmlns:a16="http://schemas.microsoft.com/office/drawing/2014/main" id="{E4146A7B-EC27-0546-10B8-4D4E3BDB5A0A}"/>
              </a:ext>
            </a:extLst>
          </p:cNvPr>
          <p:cNvSpPr/>
          <p:nvPr/>
        </p:nvSpPr>
        <p:spPr>
          <a:xfrm>
            <a:off x="1181685" y="4397060"/>
            <a:ext cx="2871627" cy="2285094"/>
          </a:xfrm>
          <a:prstGeom prst="rect">
            <a:avLst/>
          </a:prstGeom>
          <a:solidFill>
            <a:srgbClr val="E7E6E6">
              <a:alpha val="29000"/>
            </a:srgbClr>
          </a:solidFill>
          <a:ln w="12700" cap="flat" cmpd="sng" algn="ctr">
            <a:noFill/>
            <a:prstDash val="solid"/>
            <a:miter lim="800000"/>
          </a:ln>
          <a:effectLst/>
        </p:spPr>
        <p:txBody>
          <a:bodyPr rtlCol="0" anchor="ctr"/>
          <a:lstStyle/>
          <a:p>
            <a:pPr marL="285750" marR="0" lvl="0" indent="-285750" defTabSz="914400" eaLnBrk="1" fontAlgn="auto" latinLnBrk="0" hangingPunct="1">
              <a:lnSpc>
                <a:spcPct val="100000"/>
              </a:lnSpc>
              <a:spcBef>
                <a:spcPts val="0"/>
              </a:spcBef>
              <a:spcAft>
                <a:spcPts val="0"/>
              </a:spcAft>
              <a:buClrTx/>
              <a:buSzTx/>
              <a:buFontTx/>
              <a:buChar char="-"/>
              <a:tabLst/>
              <a:defRPr/>
            </a:pP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Yếu</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tố</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di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truyền</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hội</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chứng</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ung thư di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truyền</a:t>
            </a:r>
            <a:endPar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285750" marR="0" lvl="0" indent="-285750" defTabSz="914400" eaLnBrk="1" fontAlgn="auto" latinLnBrk="0" hangingPunct="1">
              <a:lnSpc>
                <a:spcPct val="100000"/>
              </a:lnSpc>
              <a:spcBef>
                <a:spcPts val="0"/>
              </a:spcBef>
              <a:spcAft>
                <a:spcPts val="0"/>
              </a:spcAft>
              <a:buClrTx/>
              <a:buSzTx/>
              <a:buFontTx/>
              <a:buChar char="-"/>
              <a:tabLst/>
              <a:defRPr/>
            </a:pP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Yếu</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tố</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môi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trường</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hút</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thuốc</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lá</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béo</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phì</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đái</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tháo</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đường</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viêm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tụy</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mạn</a:t>
            </a:r>
            <a:r>
              <a:rPr kumimoji="0" lang="vi-VN"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endParaRPr kumimoji="0" lang="en-ID" sz="20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15" name="Rectangle 24">
            <a:extLst>
              <a:ext uri="{FF2B5EF4-FFF2-40B4-BE49-F238E27FC236}">
                <a16:creationId xmlns:a16="http://schemas.microsoft.com/office/drawing/2014/main" id="{770640B9-A918-401B-0757-097C452ACE3B}"/>
              </a:ext>
            </a:extLst>
          </p:cNvPr>
          <p:cNvSpPr/>
          <p:nvPr/>
        </p:nvSpPr>
        <p:spPr>
          <a:xfrm>
            <a:off x="4499300" y="4397060"/>
            <a:ext cx="2990777" cy="2285094"/>
          </a:xfrm>
          <a:prstGeom prst="rect">
            <a:avLst/>
          </a:prstGeom>
          <a:solidFill>
            <a:srgbClr val="E7E6E6">
              <a:alpha val="29000"/>
            </a:srgbClr>
          </a:solidFill>
          <a:ln w="12700" cap="flat" cmpd="sng" algn="ctr">
            <a:noFill/>
            <a:prstDash val="solid"/>
            <a:miter lim="800000"/>
          </a:ln>
          <a:effectLst/>
        </p:spPr>
        <p:txBody>
          <a:bodyPr rtlCol="0" anchor="ctr"/>
          <a:lstStyle/>
          <a:p>
            <a:pPr marL="285750" marR="0" lvl="0" indent="-285750" defTabSz="914400" eaLnBrk="1" fontAlgn="auto" latinLnBrk="0" hangingPunct="1">
              <a:lnSpc>
                <a:spcPct val="100000"/>
              </a:lnSpc>
              <a:spcBef>
                <a:spcPts val="0"/>
              </a:spcBef>
              <a:spcAft>
                <a:spcPts val="0"/>
              </a:spcAft>
              <a:buClrTx/>
              <a:buSzTx/>
              <a:buFontTx/>
              <a:buChar char="-"/>
              <a:tabLst/>
              <a:defRPr/>
            </a:pPr>
            <a:r>
              <a:rPr kumimoji="0" lang="vi-VN"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Hội</a:t>
            </a:r>
            <a:r>
              <a:rPr kumimoji="0" lang="vi-VN"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chứng</a:t>
            </a:r>
            <a:r>
              <a:rPr kumimoji="0" lang="vi-VN"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đa </a:t>
            </a:r>
            <a:r>
              <a:rPr kumimoji="0" lang="vi-VN"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polyp</a:t>
            </a:r>
            <a:r>
              <a:rPr kumimoji="0" lang="vi-VN"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có</a:t>
            </a:r>
            <a:r>
              <a:rPr kumimoji="0" lang="vi-VN"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tính</a:t>
            </a:r>
            <a:r>
              <a:rPr kumimoji="0" lang="vi-VN"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di </a:t>
            </a:r>
            <a:r>
              <a:rPr kumimoji="0" lang="vi-VN"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truyền</a:t>
            </a:r>
            <a:endParaRPr kumimoji="0" lang="en-ID"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 name="Rectangle 25">
            <a:extLst>
              <a:ext uri="{FF2B5EF4-FFF2-40B4-BE49-F238E27FC236}">
                <a16:creationId xmlns:a16="http://schemas.microsoft.com/office/drawing/2014/main" id="{DCAA6F6E-7D9A-1D52-E010-C4E2A6752474}"/>
              </a:ext>
            </a:extLst>
          </p:cNvPr>
          <p:cNvSpPr/>
          <p:nvPr/>
        </p:nvSpPr>
        <p:spPr>
          <a:xfrm>
            <a:off x="8285870" y="4397060"/>
            <a:ext cx="3032437" cy="2285094"/>
          </a:xfrm>
          <a:prstGeom prst="rect">
            <a:avLst/>
          </a:prstGeom>
          <a:solidFill>
            <a:srgbClr val="E7E6E6">
              <a:alpha val="29000"/>
            </a:srgbClr>
          </a:solidFill>
          <a:ln w="12700" cap="flat" cmpd="sng" algn="ctr">
            <a:noFill/>
            <a:prstDash val="solid"/>
            <a:miter lim="800000"/>
          </a:ln>
          <a:effectLst/>
        </p:spPr>
        <p:txBody>
          <a:bodyPr rtlCol="0" anchor="ctr"/>
          <a:lstStyle/>
          <a:p>
            <a:pPr marL="285750" marR="0" lvl="0" indent="-285750" defTabSz="914400" eaLnBrk="1" fontAlgn="auto" latinLnBrk="0" hangingPunct="1">
              <a:lnSpc>
                <a:spcPct val="100000"/>
              </a:lnSpc>
              <a:spcBef>
                <a:spcPts val="0"/>
              </a:spcBef>
              <a:spcAft>
                <a:spcPts val="0"/>
              </a:spcAft>
              <a:buClrTx/>
              <a:buSzTx/>
              <a:buFontTx/>
              <a:buChar char="-"/>
              <a:tabLst/>
              <a:defRPr/>
            </a:pPr>
            <a:r>
              <a:rPr kumimoji="0" lang="vi-VN"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Viêm xơ hóa đường mật.</a:t>
            </a:r>
          </a:p>
          <a:p>
            <a:pPr marL="285750" marR="0" lvl="0" indent="-285750" defTabSz="914400" eaLnBrk="1" fontAlgn="auto" latinLnBrk="0" hangingPunct="1">
              <a:lnSpc>
                <a:spcPct val="100000"/>
              </a:lnSpc>
              <a:spcBef>
                <a:spcPts val="0"/>
              </a:spcBef>
              <a:spcAft>
                <a:spcPts val="0"/>
              </a:spcAft>
              <a:buClrTx/>
              <a:buSzTx/>
              <a:buFontTx/>
              <a:buChar char="-"/>
              <a:tabLst/>
              <a:defRPr/>
            </a:pPr>
            <a:r>
              <a:rPr kumimoji="0" lang="vi-VN"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Nang ống mật chủ</a:t>
            </a:r>
          </a:p>
          <a:p>
            <a:pPr marL="285750" marR="0" lvl="0" indent="-285750" defTabSz="914400" eaLnBrk="1" fontAlgn="auto" latinLnBrk="0" hangingPunct="1">
              <a:lnSpc>
                <a:spcPct val="100000"/>
              </a:lnSpc>
              <a:spcBef>
                <a:spcPts val="0"/>
              </a:spcBef>
              <a:spcAft>
                <a:spcPts val="0"/>
              </a:spcAft>
              <a:buClrTx/>
              <a:buSzTx/>
              <a:buFontTx/>
              <a:buChar char="-"/>
              <a:tabLst/>
              <a:defRPr/>
            </a:pPr>
            <a:r>
              <a:rPr kumimoji="0" lang="vi-VN"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Sỏi</a:t>
            </a:r>
            <a:r>
              <a:rPr kumimoji="0" lang="vi-VN"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vi-VN"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mật</a:t>
            </a:r>
            <a:endParaRPr kumimoji="0" lang="en-US"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defTabSz="914400" eaLnBrk="1" fontAlgn="auto" latinLnBrk="0" hangingPunct="1">
              <a:lnSpc>
                <a:spcPct val="100000"/>
              </a:lnSpc>
              <a:spcBef>
                <a:spcPts val="0"/>
              </a:spcBef>
              <a:spcAft>
                <a:spcPts val="0"/>
              </a:spcAft>
              <a:buClrTx/>
              <a:buSzTx/>
              <a:buFontTx/>
              <a:buChar char="-"/>
              <a:tabLst/>
              <a:defRPr/>
            </a:pPr>
            <a:r>
              <a:rPr kumimoji="0" lang="en-US"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Hội</a:t>
            </a:r>
            <a:r>
              <a:rPr kumimoji="0" lang="en-US"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chứng</a:t>
            </a:r>
            <a:r>
              <a:rPr kumimoji="0" lang="en-US"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ruột</a:t>
            </a:r>
            <a:r>
              <a:rPr kumimoji="0" lang="en-US"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kích</a:t>
            </a:r>
            <a:r>
              <a:rPr kumimoji="0" lang="en-US"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thích</a:t>
            </a:r>
            <a:endParaRPr kumimoji="0" lang="vi-VN"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ctr" defTabSz="914400" eaLnBrk="1" fontAlgn="auto" latinLnBrk="0" hangingPunct="1">
              <a:lnSpc>
                <a:spcPct val="100000"/>
              </a:lnSpc>
              <a:spcBef>
                <a:spcPts val="0"/>
              </a:spcBef>
              <a:spcAft>
                <a:spcPts val="0"/>
              </a:spcAft>
              <a:buClrTx/>
              <a:buSzTx/>
              <a:buFontTx/>
              <a:buChar char="-"/>
              <a:tabLst/>
              <a:defRPr/>
            </a:pPr>
            <a:endParaRPr kumimoji="0" lang="en-ID"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Title 1"/>
          <p:cNvSpPr txBox="1">
            <a:spLocks/>
          </p:cNvSpPr>
          <p:nvPr/>
        </p:nvSpPr>
        <p:spPr>
          <a:xfrm>
            <a:off x="182746" y="-1158"/>
            <a:ext cx="5543006"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 Tổng quan</a:t>
            </a:r>
          </a:p>
        </p:txBody>
      </p:sp>
    </p:spTree>
    <p:extLst>
      <p:ext uri="{BB962C8B-B14F-4D97-AF65-F5344CB8AC3E}">
        <p14:creationId xmlns:p14="http://schemas.microsoft.com/office/powerpoint/2010/main" val="39436419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768193" y="2661359"/>
            <a:ext cx="4738664" cy="1561017"/>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latin typeface="Arial" panose="020B0604020202020204" pitchFamily="34" charset="0"/>
                <a:cs typeface="Arial" panose="020B0604020202020204" pitchFamily="34" charset="0"/>
              </a:rPr>
              <a:t>V. </a:t>
            </a:r>
            <a:r>
              <a:rPr lang="vi-VN" sz="5400" b="1">
                <a:latin typeface="Arial" panose="020B0604020202020204" pitchFamily="34" charset="0"/>
                <a:cs typeface="Arial" panose="020B0604020202020204" pitchFamily="34" charset="0"/>
              </a:rPr>
              <a:t>Tiên lượng</a:t>
            </a:r>
            <a:endParaRPr lang="en-US" sz="54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1014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3418" y="-4272"/>
            <a:ext cx="3231953" cy="718459"/>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Arial" panose="020B0604020202020204" pitchFamily="34" charset="0"/>
                <a:cs typeface="Arial" panose="020B0604020202020204" pitchFamily="34" charset="0"/>
              </a:rPr>
              <a:t>V. Ti</a:t>
            </a:r>
            <a:r>
              <a:rPr lang="vi-VN" sz="3600" b="1">
                <a:latin typeface="Arial" panose="020B0604020202020204" pitchFamily="34" charset="0"/>
                <a:cs typeface="Arial" panose="020B0604020202020204" pitchFamily="34" charset="0"/>
              </a:rPr>
              <a:t>ên lượng</a:t>
            </a:r>
            <a:endParaRPr lang="en-US" sz="3600" b="1">
              <a:latin typeface="Arial" panose="020B0604020202020204" pitchFamily="34" charset="0"/>
              <a:cs typeface="Arial" panose="020B0604020202020204" pitchFamily="34" charset="0"/>
            </a:endParaRPr>
          </a:p>
        </p:txBody>
      </p:sp>
      <p:sp>
        <p:nvSpPr>
          <p:cNvPr id="5" name="Chỗ dành sẵn cho Nội dung 2">
            <a:extLst>
              <a:ext uri="{FF2B5EF4-FFF2-40B4-BE49-F238E27FC236}">
                <a16:creationId xmlns:a16="http://schemas.microsoft.com/office/drawing/2014/main" id="{582C5AAC-8E66-1B5D-3619-700D7C48E5B7}"/>
              </a:ext>
            </a:extLst>
          </p:cNvPr>
          <p:cNvSpPr>
            <a:spLocks noGrp="1"/>
          </p:cNvSpPr>
          <p:nvPr>
            <p:ph idx="1"/>
          </p:nvPr>
        </p:nvSpPr>
        <p:spPr>
          <a:xfrm>
            <a:off x="483699" y="2146882"/>
            <a:ext cx="10865620" cy="3371058"/>
          </a:xfrm>
          <a:solidFill>
            <a:schemeClr val="bg1"/>
          </a:solidFill>
          <a:ln>
            <a:noFill/>
          </a:ln>
        </p:spPr>
        <p:txBody>
          <a:bodyPr>
            <a:normAutofit/>
          </a:bodyPr>
          <a:lstStyle/>
          <a:p>
            <a:pPr marL="0" indent="0">
              <a:spcBef>
                <a:spcPts val="1200"/>
              </a:spcBef>
              <a:buNone/>
            </a:pPr>
            <a:r>
              <a:rPr lang="vi-VN" sz="2000">
                <a:latin typeface="Arial" panose="020B0604020202020204" pitchFamily="34" charset="0"/>
                <a:cs typeface="Arial" panose="020B0604020202020204" pitchFamily="34" charset="0"/>
              </a:rPr>
              <a:t>Không phẫu thuật triệt để: tỉ lệ sống sau 5 năm là &lt;5%.</a:t>
            </a:r>
          </a:p>
          <a:p>
            <a:pPr marL="0" indent="0">
              <a:spcBef>
                <a:spcPts val="1200"/>
              </a:spcBef>
              <a:buNone/>
            </a:pPr>
            <a:r>
              <a:rPr lang="vi-VN" sz="2000">
                <a:latin typeface="Arial" panose="020B0604020202020204" pitchFamily="34" charset="0"/>
                <a:cs typeface="Arial" panose="020B0604020202020204" pitchFamily="34" charset="0"/>
              </a:rPr>
              <a:t>Tỉ lệ sống còn 5 năm sau mổ đối với ung thư quanh bóng Vater có khả năng phẫu thuật triệt để là:</a:t>
            </a:r>
          </a:p>
          <a:p>
            <a:pPr marL="833438" indent="-342900">
              <a:spcBef>
                <a:spcPts val="1200"/>
              </a:spcBef>
              <a:buSzPct val="50000"/>
              <a:buFont typeface="Wingdings" panose="05000000000000000000" pitchFamily="2" charset="2"/>
              <a:buChar char="q"/>
            </a:pPr>
            <a:r>
              <a:rPr lang="vi-VN" sz="2000">
                <a:latin typeface="Arial" panose="020B0604020202020204" pitchFamily="34" charset="0"/>
                <a:cs typeface="Arial" panose="020B0604020202020204" pitchFamily="34" charset="0"/>
              </a:rPr>
              <a:t>Ung thư đầu tụy: 15%</a:t>
            </a:r>
          </a:p>
          <a:p>
            <a:pPr marL="833438" indent="-342900">
              <a:spcBef>
                <a:spcPts val="1200"/>
              </a:spcBef>
              <a:buSzPct val="50000"/>
              <a:buFont typeface="Wingdings" panose="05000000000000000000" pitchFamily="2" charset="2"/>
              <a:buChar char="q"/>
            </a:pPr>
            <a:r>
              <a:rPr lang="vi-VN" sz="2000">
                <a:latin typeface="Arial" panose="020B0604020202020204" pitchFamily="34" charset="0"/>
                <a:cs typeface="Arial" panose="020B0604020202020204" pitchFamily="34" charset="0"/>
              </a:rPr>
              <a:t>Ung thư bóng Vater: 39%</a:t>
            </a:r>
          </a:p>
          <a:p>
            <a:pPr marL="833438" indent="-342900">
              <a:spcBef>
                <a:spcPts val="1200"/>
              </a:spcBef>
              <a:buSzPct val="50000"/>
              <a:buFont typeface="Wingdings" panose="05000000000000000000" pitchFamily="2" charset="2"/>
              <a:buChar char="q"/>
            </a:pPr>
            <a:r>
              <a:rPr lang="vi-VN" sz="2000">
                <a:latin typeface="Arial" panose="020B0604020202020204" pitchFamily="34" charset="0"/>
                <a:cs typeface="Arial" panose="020B0604020202020204" pitchFamily="34" charset="0"/>
              </a:rPr>
              <a:t>Ung thư đoạn cuối ống mật chủ: 27%</a:t>
            </a:r>
          </a:p>
          <a:p>
            <a:pPr marL="833438" indent="-342900">
              <a:spcBef>
                <a:spcPts val="1200"/>
              </a:spcBef>
              <a:buSzPct val="50000"/>
              <a:buFont typeface="Wingdings" panose="05000000000000000000" pitchFamily="2" charset="2"/>
              <a:buChar char="q"/>
            </a:pPr>
            <a:r>
              <a:rPr lang="vi-VN" sz="2000">
                <a:latin typeface="Arial" panose="020B0604020202020204" pitchFamily="34" charset="0"/>
                <a:cs typeface="Arial" panose="020B0604020202020204" pitchFamily="34" charset="0"/>
              </a:rPr>
              <a:t>Ung thư tá tràng: 59%</a:t>
            </a:r>
          </a:p>
        </p:txBody>
      </p:sp>
    </p:spTree>
    <p:extLst>
      <p:ext uri="{BB962C8B-B14F-4D97-AF65-F5344CB8AC3E}">
        <p14:creationId xmlns:p14="http://schemas.microsoft.com/office/powerpoint/2010/main" val="36815420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ỗ dành sẵn cho Nội dung 2">
            <a:extLst>
              <a:ext uri="{FF2B5EF4-FFF2-40B4-BE49-F238E27FC236}">
                <a16:creationId xmlns:a16="http://schemas.microsoft.com/office/drawing/2014/main" id="{582C5AAC-8E66-1B5D-3619-700D7C48E5B7}"/>
              </a:ext>
            </a:extLst>
          </p:cNvPr>
          <p:cNvSpPr>
            <a:spLocks noGrp="1"/>
          </p:cNvSpPr>
          <p:nvPr>
            <p:ph idx="1"/>
          </p:nvPr>
        </p:nvSpPr>
        <p:spPr>
          <a:xfrm>
            <a:off x="483699" y="2146882"/>
            <a:ext cx="10865620" cy="3371058"/>
          </a:xfrm>
          <a:solidFill>
            <a:schemeClr val="bg1"/>
          </a:solidFill>
          <a:ln>
            <a:noFill/>
          </a:ln>
        </p:spPr>
        <p:txBody>
          <a:bodyPr>
            <a:normAutofit/>
          </a:bodyPr>
          <a:lstStyle/>
          <a:p>
            <a:pPr marL="139700" indent="0">
              <a:spcBef>
                <a:spcPts val="1200"/>
              </a:spcBef>
              <a:buNone/>
            </a:pPr>
            <a:r>
              <a:rPr lang="vi-VN" sz="2000">
                <a:cs typeface="Arial" panose="020B0604020202020204" pitchFamily="34" charset="0"/>
              </a:rPr>
              <a:t>Tỉ lệ sống còn 10 năm sau mổ đối với ung thư quanh bóng Vater có khả năng phẫu thuật triệt để là:</a:t>
            </a:r>
          </a:p>
          <a:p>
            <a:pPr marL="720725" indent="-274638">
              <a:spcBef>
                <a:spcPts val="1200"/>
              </a:spcBef>
            </a:pPr>
            <a:r>
              <a:rPr lang="vi-VN" sz="2000">
                <a:cs typeface="Arial" panose="020B0604020202020204" pitchFamily="34" charset="0"/>
              </a:rPr>
              <a:t>Ung thư tụy: 5% (cao hơn nếu GPB sau mổ là u biệt hóa tốt, diện cắt không còn tế bào ung thư)</a:t>
            </a:r>
          </a:p>
          <a:p>
            <a:pPr marL="720725" indent="-274638">
              <a:spcBef>
                <a:spcPts val="1200"/>
              </a:spcBef>
            </a:pPr>
            <a:r>
              <a:rPr lang="vi-VN" sz="2000">
                <a:cs typeface="Arial" panose="020B0604020202020204" pitchFamily="34" charset="0"/>
              </a:rPr>
              <a:t>Ung thư bóng Vater: 25%</a:t>
            </a:r>
          </a:p>
          <a:p>
            <a:pPr marL="720725" indent="-274638">
              <a:spcBef>
                <a:spcPts val="1200"/>
              </a:spcBef>
            </a:pPr>
            <a:r>
              <a:rPr lang="vi-VN" sz="2000">
                <a:cs typeface="Arial" panose="020B0604020202020204" pitchFamily="34" charset="0"/>
              </a:rPr>
              <a:t>Ung thư đoạn cuối ống mật chủ: 21%</a:t>
            </a:r>
          </a:p>
          <a:p>
            <a:pPr marL="720725" indent="-274638">
              <a:spcBef>
                <a:spcPts val="1200"/>
              </a:spcBef>
            </a:pPr>
            <a:r>
              <a:rPr lang="vi-VN" sz="2000">
                <a:cs typeface="Arial" panose="020B0604020202020204" pitchFamily="34" charset="0"/>
              </a:rPr>
              <a:t>Ung thư tá tràng: 59%</a:t>
            </a:r>
          </a:p>
        </p:txBody>
      </p:sp>
      <p:sp>
        <p:nvSpPr>
          <p:cNvPr id="5" name="Title 1"/>
          <p:cNvSpPr txBox="1">
            <a:spLocks/>
          </p:cNvSpPr>
          <p:nvPr/>
        </p:nvSpPr>
        <p:spPr>
          <a:xfrm>
            <a:off x="193418" y="-4272"/>
            <a:ext cx="3231953" cy="718459"/>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Arial" panose="020B0604020202020204" pitchFamily="34" charset="0"/>
                <a:cs typeface="Arial" panose="020B0604020202020204" pitchFamily="34" charset="0"/>
              </a:rPr>
              <a:t>V. Ti</a:t>
            </a:r>
            <a:r>
              <a:rPr lang="vi-VN" sz="3600" b="1">
                <a:latin typeface="Arial" panose="020B0604020202020204" pitchFamily="34" charset="0"/>
                <a:cs typeface="Arial" panose="020B0604020202020204" pitchFamily="34" charset="0"/>
              </a:rPr>
              <a:t>ên lượng</a:t>
            </a:r>
            <a:endParaRPr lang="en-US" sz="36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28331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746" y="-1159"/>
            <a:ext cx="2802500" cy="718459"/>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Arial" panose="020B0604020202020204" pitchFamily="34" charset="0"/>
                <a:cs typeface="Arial" panose="020B0604020202020204" pitchFamily="34" charset="0"/>
              </a:rPr>
              <a:t>VI. </a:t>
            </a:r>
            <a:r>
              <a:rPr lang="vi-VN" sz="3600" b="1">
                <a:latin typeface="Arial" panose="020B0604020202020204" pitchFamily="34" charset="0"/>
                <a:cs typeface="Arial" panose="020B0604020202020204" pitchFamily="34" charset="0"/>
              </a:rPr>
              <a:t>Kết luận</a:t>
            </a:r>
            <a:endParaRPr lang="en-US" sz="3600" b="1">
              <a:latin typeface="Arial" panose="020B0604020202020204" pitchFamily="34" charset="0"/>
              <a:cs typeface="Arial" panose="020B0604020202020204" pitchFamily="34" charset="0"/>
            </a:endParaRPr>
          </a:p>
        </p:txBody>
      </p:sp>
      <p:sp>
        <p:nvSpPr>
          <p:cNvPr id="5" name="Chỗ dành sẵn cho Nội dung 2">
            <a:extLst>
              <a:ext uri="{FF2B5EF4-FFF2-40B4-BE49-F238E27FC236}">
                <a16:creationId xmlns:a16="http://schemas.microsoft.com/office/drawing/2014/main" id="{8E74287F-D71A-77EA-F4FB-4CA9A26B1497}"/>
              </a:ext>
            </a:extLst>
          </p:cNvPr>
          <p:cNvSpPr>
            <a:spLocks noGrp="1"/>
          </p:cNvSpPr>
          <p:nvPr>
            <p:ph idx="1"/>
          </p:nvPr>
        </p:nvSpPr>
        <p:spPr>
          <a:xfrm>
            <a:off x="876736" y="1902343"/>
            <a:ext cx="9974067" cy="4193657"/>
          </a:xfrm>
          <a:solidFill>
            <a:schemeClr val="accent3">
              <a:lumMod val="60000"/>
              <a:lumOff val="40000"/>
            </a:schemeClr>
          </a:solidFill>
          <a:ln>
            <a:solidFill>
              <a:schemeClr val="tx1"/>
            </a:solidFill>
          </a:ln>
        </p:spPr>
        <p:txBody>
          <a:bodyPr>
            <a:noAutofit/>
          </a:bodyPr>
          <a:lstStyle/>
          <a:p>
            <a:r>
              <a:rPr lang="vi-VN" sz="2400">
                <a:latin typeface="Arial" panose="020B0604020202020204" pitchFamily="34" charset="0"/>
                <a:cs typeface="Arial" panose="020B0604020202020204" pitchFamily="34" charset="0"/>
              </a:rPr>
              <a:t>Triệu chứng lâm sàng của các bệnh nhân ung thư bóng Vater không đặc hiệu và mơ hồ. Vàng da và sụt cân là các triệu chứng thường gặp ở giai đoạn muộn</a:t>
            </a:r>
            <a:endParaRPr lang="en-US" sz="2400">
              <a:latin typeface="Arial" panose="020B0604020202020204" pitchFamily="34" charset="0"/>
              <a:cs typeface="Arial" panose="020B0604020202020204" pitchFamily="34" charset="0"/>
            </a:endParaRPr>
          </a:p>
          <a:p>
            <a:r>
              <a:rPr lang="vi-VN" sz="2400">
                <a:latin typeface="Arial" panose="020B0604020202020204" pitchFamily="34" charset="0"/>
                <a:cs typeface="Arial" panose="020B0604020202020204" pitchFamily="34" charset="0"/>
              </a:rPr>
              <a:t>Chẩn đoán dựa vào kết hợp giữa lâm sàng, hình ảnh học, giải phẫu bệnh trước và trong mổ</a:t>
            </a:r>
          </a:p>
          <a:p>
            <a:r>
              <a:rPr lang="vi-VN" sz="2400">
                <a:latin typeface="Arial" panose="020B0604020202020204" pitchFamily="34" charset="0"/>
                <a:cs typeface="Arial" panose="020B0604020202020204" pitchFamily="34" charset="0"/>
              </a:rPr>
              <a:t>Biến chứng sau phẫu thuật cắt khối tá tụy còn cao, do đó vấn đề lựa chọn bệnh nhân trước mổ rất quan trọng</a:t>
            </a:r>
          </a:p>
          <a:p>
            <a:r>
              <a:rPr lang="vi-VN" sz="2400">
                <a:latin typeface="Arial" panose="020B0604020202020204" pitchFamily="34" charset="0"/>
                <a:cs typeface="Arial" panose="020B0604020202020204" pitchFamily="34" charset="0"/>
              </a:rPr>
              <a:t>Ung thư quanh bóng Vater nếu được phát hiện và điều trị sớm, sẽ giúp cải thiện tiên lượng bệnh và đem lại chất lượng cuộc sống tốt hơn</a:t>
            </a:r>
          </a:p>
        </p:txBody>
      </p:sp>
    </p:spTree>
    <p:extLst>
      <p:ext uri="{BB962C8B-B14F-4D97-AF65-F5344CB8AC3E}">
        <p14:creationId xmlns:p14="http://schemas.microsoft.com/office/powerpoint/2010/main" val="11886576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302E738-DEDB-964F-D17B-3106DB1D9BC0}"/>
              </a:ext>
            </a:extLst>
          </p:cNvPr>
          <p:cNvSpPr>
            <a:spLocks noGrp="1"/>
          </p:cNvSpPr>
          <p:nvPr>
            <p:ph type="ctrTitle"/>
          </p:nvPr>
        </p:nvSpPr>
        <p:spPr>
          <a:xfrm>
            <a:off x="2589213" y="1744395"/>
            <a:ext cx="8915399" cy="2236762"/>
          </a:xfrm>
        </p:spPr>
        <p:txBody>
          <a:bodyPr/>
          <a:lstStyle/>
          <a:p>
            <a:pPr algn="just"/>
            <a:r>
              <a:rPr lang="en-US" b="1">
                <a:latin typeface="Arial" panose="020B0604020202020204" pitchFamily="34" charset="0"/>
                <a:cs typeface="Arial" panose="020B0604020202020204" pitchFamily="34" charset="0"/>
              </a:rPr>
              <a:t>Cám ơn sự lắng nghe của quý Thầy và các bạn!</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319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CE9ACF99-EE02-BFC9-C152-44E24E732714}"/>
              </a:ext>
            </a:extLst>
          </p:cNvPr>
          <p:cNvSpPr>
            <a:spLocks noGrp="1"/>
          </p:cNvSpPr>
          <p:nvPr>
            <p:ph idx="1"/>
          </p:nvPr>
        </p:nvSpPr>
        <p:spPr>
          <a:xfrm>
            <a:off x="2589211" y="1645920"/>
            <a:ext cx="9340191" cy="4265302"/>
          </a:xfrm>
        </p:spPr>
        <p:txBody>
          <a:bodyPr/>
          <a:lstStyle/>
          <a:p>
            <a:pPr marL="0" indent="0">
              <a:buNone/>
            </a:pPr>
            <a:r>
              <a:rPr lang="vi-VN" sz="2800" b="1" dirty="0">
                <a:latin typeface="Arial" panose="020B0604020202020204" pitchFamily="34" charset="0"/>
                <a:cs typeface="Arial" panose="020B0604020202020204" pitchFamily="34" charset="0"/>
              </a:rPr>
              <a:t>1.LÂM SÀNG : TRIỆU CHỨNG CƠ NĂNG</a:t>
            </a:r>
          </a:p>
          <a:p>
            <a:pPr marL="0" indent="0">
              <a:buNone/>
            </a:pPr>
            <a:r>
              <a:rPr lang="vi-VN" sz="2000" dirty="0">
                <a:latin typeface="Arial" panose="020B0604020202020204" pitchFamily="34" charset="0"/>
                <a:cs typeface="Arial" panose="020B0604020202020204" pitchFamily="34" charset="0"/>
              </a:rPr>
              <a:t>Không </a:t>
            </a:r>
            <a:r>
              <a:rPr lang="vi-VN" sz="2000" dirty="0" err="1">
                <a:latin typeface="Arial" panose="020B0604020202020204" pitchFamily="34" charset="0"/>
                <a:cs typeface="Arial" panose="020B0604020202020204" pitchFamily="34" charset="0"/>
              </a:rPr>
              <a:t>có</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triệu</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chứng</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đặc</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hiệu</a:t>
            </a:r>
            <a:endParaRPr lang="vi-VN" sz="2000" dirty="0">
              <a:latin typeface="Arial" panose="020B0604020202020204" pitchFamily="34" charset="0"/>
              <a:cs typeface="Arial" panose="020B0604020202020204" pitchFamily="34" charset="0"/>
            </a:endParaRPr>
          </a:p>
          <a:p>
            <a:pPr marL="0" indent="0">
              <a:buNone/>
            </a:pPr>
            <a:r>
              <a:rPr lang="vi-VN" sz="2000" dirty="0" err="1">
                <a:latin typeface="Arial" panose="020B0604020202020204" pitchFamily="34" charset="0"/>
                <a:cs typeface="Arial" panose="020B0604020202020204" pitchFamily="34" charset="0"/>
              </a:rPr>
              <a:t>Tùy</a:t>
            </a:r>
            <a:r>
              <a:rPr lang="vi-VN" sz="2000" dirty="0">
                <a:latin typeface="Arial" panose="020B0604020202020204" pitchFamily="34" charset="0"/>
                <a:cs typeface="Arial" panose="020B0604020202020204" pitchFamily="34" charset="0"/>
              </a:rPr>
              <a:t> theo </a:t>
            </a:r>
            <a:r>
              <a:rPr lang="vi-VN" sz="2000" dirty="0" err="1">
                <a:latin typeface="Arial" panose="020B0604020202020204" pitchFamily="34" charset="0"/>
                <a:cs typeface="Arial" panose="020B0604020202020204" pitchFamily="34" charset="0"/>
              </a:rPr>
              <a:t>vị</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trí</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tổn</a:t>
            </a:r>
            <a:r>
              <a:rPr lang="vi-VN" sz="2000" dirty="0">
                <a:latin typeface="Arial" panose="020B0604020202020204" pitchFamily="34" charset="0"/>
                <a:cs typeface="Arial" panose="020B0604020202020204" pitchFamily="34" charset="0"/>
              </a:rPr>
              <a:t> thương =&gt; </a:t>
            </a:r>
            <a:r>
              <a:rPr lang="vi-VN" sz="2000" dirty="0" err="1">
                <a:latin typeface="Arial" panose="020B0604020202020204" pitchFamily="34" charset="0"/>
                <a:cs typeface="Arial" panose="020B0604020202020204" pitchFamily="34" charset="0"/>
              </a:rPr>
              <a:t>triệu</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chứng</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của</a:t>
            </a:r>
            <a:r>
              <a:rPr lang="vi-VN" sz="2000" dirty="0">
                <a:latin typeface="Arial" panose="020B0604020202020204" pitchFamily="34" charset="0"/>
                <a:cs typeface="Arial" panose="020B0604020202020204" pitchFamily="34" charset="0"/>
              </a:rPr>
              <a:t> xâm </a:t>
            </a:r>
            <a:r>
              <a:rPr lang="vi-VN" sz="2000" dirty="0" err="1">
                <a:latin typeface="Arial" panose="020B0604020202020204" pitchFamily="34" charset="0"/>
                <a:cs typeface="Arial" panose="020B0604020202020204" pitchFamily="34" charset="0"/>
              </a:rPr>
              <a:t>lấn</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chèn</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ép</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cấu</a:t>
            </a:r>
            <a:r>
              <a:rPr lang="vi-VN" sz="2000" dirty="0">
                <a:latin typeface="Arial" panose="020B0604020202020204" pitchFamily="34" charset="0"/>
                <a:cs typeface="Arial" panose="020B0604020202020204" pitchFamily="34" charset="0"/>
              </a:rPr>
              <a:t> </a:t>
            </a:r>
            <a:r>
              <a:rPr lang="vi-VN" sz="2000" dirty="0" err="1">
                <a:latin typeface="Arial" panose="020B0604020202020204" pitchFamily="34" charset="0"/>
                <a:cs typeface="Arial" panose="020B0604020202020204" pitchFamily="34" charset="0"/>
              </a:rPr>
              <a:t>trúc</a:t>
            </a:r>
            <a:r>
              <a:rPr lang="vi-VN" sz="2000" dirty="0">
                <a:latin typeface="Arial" panose="020B0604020202020204" pitchFamily="34" charset="0"/>
                <a:cs typeface="Arial" panose="020B0604020202020204" pitchFamily="34" charset="0"/>
              </a:rPr>
              <a:t> lân </a:t>
            </a:r>
            <a:r>
              <a:rPr lang="vi-VN" sz="2000" dirty="0" err="1">
                <a:latin typeface="Arial" panose="020B0604020202020204" pitchFamily="34" charset="0"/>
                <a:cs typeface="Arial" panose="020B0604020202020204" pitchFamily="34" charset="0"/>
              </a:rPr>
              <a:t>cận</a:t>
            </a:r>
            <a:endParaRPr lang="vi-VN" sz="2000" dirty="0">
              <a:latin typeface="Arial" panose="020B0604020202020204" pitchFamily="34" charset="0"/>
              <a:cs typeface="Arial" panose="020B0604020202020204" pitchFamily="34" charset="0"/>
            </a:endParaRPr>
          </a:p>
          <a:p>
            <a:pPr marL="0" indent="0">
              <a:buNone/>
            </a:pPr>
            <a:endParaRPr lang="en-US" dirty="0"/>
          </a:p>
        </p:txBody>
      </p:sp>
      <p:pic>
        <p:nvPicPr>
          <p:cNvPr id="4" name="Hình ảnh 3">
            <a:extLst>
              <a:ext uri="{FF2B5EF4-FFF2-40B4-BE49-F238E27FC236}">
                <a16:creationId xmlns:a16="http://schemas.microsoft.com/office/drawing/2014/main" id="{EE91BB90-14CA-307D-1F72-7DB8A970D94E}"/>
              </a:ext>
            </a:extLst>
          </p:cNvPr>
          <p:cNvPicPr>
            <a:picLocks noChangeAspect="1"/>
          </p:cNvPicPr>
          <p:nvPr/>
        </p:nvPicPr>
        <p:blipFill>
          <a:blip r:embed="rId3"/>
          <a:stretch>
            <a:fillRect/>
          </a:stretch>
        </p:blipFill>
        <p:spPr>
          <a:xfrm>
            <a:off x="3000526" y="3191104"/>
            <a:ext cx="8096484" cy="3523793"/>
          </a:xfrm>
          <a:prstGeom prst="rect">
            <a:avLst/>
          </a:prstGeom>
        </p:spPr>
      </p:pic>
      <p:sp>
        <p:nvSpPr>
          <p:cNvPr id="5"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3261671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1A6FD643-216D-BDA4-AE17-8DBA0CB5CFB6}"/>
              </a:ext>
            </a:extLst>
          </p:cNvPr>
          <p:cNvSpPr>
            <a:spLocks noGrp="1"/>
          </p:cNvSpPr>
          <p:nvPr>
            <p:ph idx="1"/>
          </p:nvPr>
        </p:nvSpPr>
        <p:spPr>
          <a:xfrm>
            <a:off x="2589212" y="1674055"/>
            <a:ext cx="8915400" cy="4237167"/>
          </a:xfrm>
        </p:spPr>
        <p:txBody>
          <a:bodyPr/>
          <a:lstStyle/>
          <a:p>
            <a:pPr marL="0" indent="0">
              <a:buNone/>
            </a:pPr>
            <a:r>
              <a:rPr lang="vi-VN" sz="2800" b="1">
                <a:latin typeface="Arial" panose="020B0604020202020204" pitchFamily="34" charset="0"/>
                <a:cs typeface="Arial" panose="020B0604020202020204" pitchFamily="34" charset="0"/>
              </a:rPr>
              <a:t>1.</a:t>
            </a:r>
            <a:r>
              <a:rPr lang="en-US" sz="2800" b="1">
                <a:latin typeface="Arial" panose="020B0604020202020204" pitchFamily="34" charset="0"/>
                <a:cs typeface="Arial" panose="020B0604020202020204" pitchFamily="34" charset="0"/>
              </a:rPr>
              <a:t> </a:t>
            </a:r>
            <a:r>
              <a:rPr lang="vi-VN" sz="2800" b="1">
                <a:latin typeface="Arial" panose="020B0604020202020204" pitchFamily="34" charset="0"/>
                <a:cs typeface="Arial" panose="020B0604020202020204" pitchFamily="34" charset="0"/>
              </a:rPr>
              <a:t>LÂM </a:t>
            </a:r>
            <a:r>
              <a:rPr lang="vi-VN" sz="2800" b="1" dirty="0">
                <a:latin typeface="Arial" panose="020B0604020202020204" pitchFamily="34" charset="0"/>
                <a:cs typeface="Arial" panose="020B0604020202020204" pitchFamily="34" charset="0"/>
              </a:rPr>
              <a:t>SÀNG : TRIỆU CHỨNG THỰC THỂ</a:t>
            </a:r>
          </a:p>
          <a:p>
            <a:r>
              <a:rPr lang="vi-VN" sz="2800" dirty="0">
                <a:latin typeface="Arial" panose="020B0604020202020204" pitchFamily="34" charset="0"/>
                <a:cs typeface="Arial" panose="020B0604020202020204" pitchFamily="34" charset="0"/>
              </a:rPr>
              <a:t>Da niêm </a:t>
            </a:r>
            <a:r>
              <a:rPr lang="vi-VN" sz="2800" dirty="0" err="1">
                <a:latin typeface="Arial" panose="020B0604020202020204" pitchFamily="34" charset="0"/>
                <a:cs typeface="Arial" panose="020B0604020202020204" pitchFamily="34" charset="0"/>
              </a:rPr>
              <a:t>vàng</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vết</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cào</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gãi</a:t>
            </a:r>
            <a:r>
              <a:rPr lang="vi-VN" sz="2800" dirty="0">
                <a:latin typeface="Arial" panose="020B0604020202020204" pitchFamily="34" charset="0"/>
                <a:cs typeface="Arial" panose="020B0604020202020204" pitchFamily="34" charset="0"/>
              </a:rPr>
              <a:t> ở da</a:t>
            </a:r>
          </a:p>
          <a:p>
            <a:r>
              <a:rPr lang="vi-VN" sz="2800" dirty="0" err="1">
                <a:latin typeface="Arial" panose="020B0604020202020204" pitchFamily="34" charset="0"/>
                <a:cs typeface="Arial" panose="020B0604020202020204" pitchFamily="34" charset="0"/>
              </a:rPr>
              <a:t>Túi</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mật</a:t>
            </a:r>
            <a:r>
              <a:rPr lang="vi-VN" sz="2800" dirty="0">
                <a:latin typeface="Arial" panose="020B0604020202020204" pitchFamily="34" charset="0"/>
                <a:cs typeface="Arial" panose="020B0604020202020204" pitchFamily="34" charset="0"/>
              </a:rPr>
              <a:t> to</a:t>
            </a:r>
          </a:p>
          <a:p>
            <a:r>
              <a:rPr lang="vi-VN" sz="2800" dirty="0" err="1">
                <a:latin typeface="Arial" panose="020B0604020202020204" pitchFamily="34" charset="0"/>
                <a:cs typeface="Arial" panose="020B0604020202020204" pitchFamily="34" charset="0"/>
              </a:rPr>
              <a:t>Sờ</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được</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nốt</a:t>
            </a:r>
            <a:r>
              <a:rPr lang="vi-VN" sz="2800" dirty="0">
                <a:latin typeface="Arial" panose="020B0604020202020204" pitchFamily="34" charset="0"/>
                <a:cs typeface="Arial" panose="020B0604020202020204" pitchFamily="34" charset="0"/>
              </a:rPr>
              <a:t> ở gan</a:t>
            </a:r>
          </a:p>
          <a:p>
            <a:r>
              <a:rPr lang="vi-VN" sz="2800" dirty="0" err="1">
                <a:latin typeface="Arial" panose="020B0604020202020204" pitchFamily="34" charset="0"/>
                <a:cs typeface="Arial" panose="020B0604020202020204" pitchFamily="34" charset="0"/>
              </a:rPr>
              <a:t>Hạch</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thượng</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đòn</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Virchow</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nốt</a:t>
            </a:r>
            <a:r>
              <a:rPr lang="vi-VN" sz="2800" dirty="0">
                <a:latin typeface="Arial" panose="020B0604020202020204" pitchFamily="34" charset="0"/>
                <a:cs typeface="Arial" panose="020B0604020202020204" pitchFamily="34" charset="0"/>
              </a:rPr>
              <a:t> di căn </a:t>
            </a:r>
            <a:r>
              <a:rPr lang="vi-VN" sz="2800" dirty="0" err="1">
                <a:latin typeface="Arial" panose="020B0604020202020204" pitchFamily="34" charset="0"/>
                <a:cs typeface="Arial" panose="020B0604020202020204" pitchFamily="34" charset="0"/>
              </a:rPr>
              <a:t>vùng</a:t>
            </a:r>
            <a:r>
              <a:rPr lang="vi-VN" sz="2800" dirty="0">
                <a:latin typeface="Arial" panose="020B0604020202020204" pitchFamily="34" charset="0"/>
                <a:cs typeface="Arial" panose="020B0604020202020204" pitchFamily="34" charset="0"/>
              </a:rPr>
              <a:t> quanh </a:t>
            </a:r>
            <a:r>
              <a:rPr lang="vi-VN" sz="2800" dirty="0" err="1">
                <a:latin typeface="Arial" panose="020B0604020202020204" pitchFamily="34" charset="0"/>
                <a:cs typeface="Arial" panose="020B0604020202020204" pitchFamily="34" charset="0"/>
              </a:rPr>
              <a:t>rốn</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sister</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Mary</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Joseph</a:t>
            </a:r>
            <a:r>
              <a:rPr lang="vi-VN" sz="2800" dirty="0">
                <a:latin typeface="Arial" panose="020B0604020202020204" pitchFamily="34" charset="0"/>
                <a:cs typeface="Arial" panose="020B0604020202020204" pitchFamily="34" charset="0"/>
              </a:rPr>
              <a:t>)</a:t>
            </a:r>
            <a:r>
              <a:rPr lang="en-US" sz="2800" dirty="0">
                <a:latin typeface="Arial" panose="020B0604020202020204" pitchFamily="34" charset="0"/>
                <a:cs typeface="Arial" panose="020B0604020202020204" pitchFamily="34" charset="0"/>
              </a:rPr>
              <a:t>, d</a:t>
            </a:r>
            <a:r>
              <a:rPr lang="vi-VN" sz="2800" dirty="0">
                <a:latin typeface="Arial" panose="020B0604020202020204" pitchFamily="34" charset="0"/>
                <a:cs typeface="Arial" panose="020B0604020202020204" pitchFamily="34" charset="0"/>
              </a:rPr>
              <a:t>i căn </a:t>
            </a:r>
            <a:r>
              <a:rPr lang="vi-VN" sz="2800" dirty="0" err="1">
                <a:latin typeface="Arial" panose="020B0604020202020204" pitchFamily="34" charset="0"/>
                <a:cs typeface="Arial" panose="020B0604020202020204" pitchFamily="34" charset="0"/>
              </a:rPr>
              <a:t>tiểu</a:t>
            </a:r>
            <a:r>
              <a:rPr lang="vi-VN" sz="2800" dirty="0">
                <a:latin typeface="Arial" panose="020B0604020202020204" pitchFamily="34" charset="0"/>
                <a:cs typeface="Arial" panose="020B0604020202020204" pitchFamily="34" charset="0"/>
              </a:rPr>
              <a:t> khung khi thăm </a:t>
            </a:r>
            <a:r>
              <a:rPr lang="vi-VN" sz="2800" dirty="0" err="1">
                <a:latin typeface="Arial" panose="020B0604020202020204" pitchFamily="34" charset="0"/>
                <a:cs typeface="Arial" panose="020B0604020202020204" pitchFamily="34" charset="0"/>
              </a:rPr>
              <a:t>khám</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trực</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tràng</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mảng</a:t>
            </a:r>
            <a:r>
              <a:rPr lang="vi-VN" sz="2800" dirty="0">
                <a:latin typeface="Arial" panose="020B0604020202020204" pitchFamily="34" charset="0"/>
                <a:cs typeface="Arial" panose="020B0604020202020204" pitchFamily="34" charset="0"/>
              </a:rPr>
              <a:t> </a:t>
            </a:r>
            <a:r>
              <a:rPr lang="vi-VN" sz="2800" dirty="0" err="1">
                <a:latin typeface="Arial" panose="020B0604020202020204" pitchFamily="34" charset="0"/>
                <a:cs typeface="Arial" panose="020B0604020202020204" pitchFamily="34" charset="0"/>
              </a:rPr>
              <a:t>Blumer</a:t>
            </a:r>
            <a:r>
              <a:rPr lang="vi-VN" sz="2800" dirty="0">
                <a:latin typeface="Arial" panose="020B0604020202020204" pitchFamily="34" charset="0"/>
                <a:cs typeface="Arial" panose="020B0604020202020204" pitchFamily="34" charset="0"/>
              </a:rPr>
              <a:t>)</a:t>
            </a:r>
          </a:p>
          <a:p>
            <a:endParaRPr lang="en-US" dirty="0"/>
          </a:p>
        </p:txBody>
      </p:sp>
      <p:sp>
        <p:nvSpPr>
          <p:cNvPr id="4"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156426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CCF1C3BF-E679-7C3A-41FE-430FD9F43C18}"/>
              </a:ext>
            </a:extLst>
          </p:cNvPr>
          <p:cNvSpPr>
            <a:spLocks noGrp="1"/>
          </p:cNvSpPr>
          <p:nvPr>
            <p:ph idx="1"/>
          </p:nvPr>
        </p:nvSpPr>
        <p:spPr>
          <a:xfrm>
            <a:off x="2589212" y="1702191"/>
            <a:ext cx="8915400" cy="4209031"/>
          </a:xfrm>
        </p:spPr>
        <p:txBody>
          <a:bodyPr/>
          <a:lstStyle/>
          <a:p>
            <a:pPr marL="0" indent="0">
              <a:buNone/>
            </a:pPr>
            <a:r>
              <a:rPr lang="en-US" sz="2800" b="1">
                <a:latin typeface="Arial" panose="020B0604020202020204" pitchFamily="34" charset="0"/>
                <a:cs typeface="Arial" panose="020B0604020202020204" pitchFamily="34" charset="0"/>
              </a:rPr>
              <a:t>1. LÂM </a:t>
            </a:r>
            <a:r>
              <a:rPr lang="en-US" sz="2800" b="1" dirty="0">
                <a:latin typeface="Arial" panose="020B0604020202020204" pitchFamily="34" charset="0"/>
                <a:cs typeface="Arial" panose="020B0604020202020204" pitchFamily="34" charset="0"/>
              </a:rPr>
              <a:t>SÀNG : TRIỆU CHỨNG THỰC THỂ</a:t>
            </a:r>
          </a:p>
          <a:p>
            <a:pPr marL="0" indent="0">
              <a:buNone/>
            </a:pPr>
            <a:endParaRPr lang="en-US" dirty="0"/>
          </a:p>
        </p:txBody>
      </p:sp>
      <p:pic>
        <p:nvPicPr>
          <p:cNvPr id="4" name="Hình ảnh 3">
            <a:extLst>
              <a:ext uri="{FF2B5EF4-FFF2-40B4-BE49-F238E27FC236}">
                <a16:creationId xmlns:a16="http://schemas.microsoft.com/office/drawing/2014/main" id="{BE14D46A-A349-4158-CAE7-43CF84F5909D}"/>
              </a:ext>
            </a:extLst>
          </p:cNvPr>
          <p:cNvPicPr>
            <a:picLocks noChangeAspect="1"/>
          </p:cNvPicPr>
          <p:nvPr/>
        </p:nvPicPr>
        <p:blipFill>
          <a:blip r:embed="rId2"/>
          <a:stretch>
            <a:fillRect/>
          </a:stretch>
        </p:blipFill>
        <p:spPr>
          <a:xfrm>
            <a:off x="2950844" y="2515008"/>
            <a:ext cx="7443861" cy="3718882"/>
          </a:xfrm>
          <a:prstGeom prst="rect">
            <a:avLst/>
          </a:prstGeom>
        </p:spPr>
      </p:pic>
      <p:sp>
        <p:nvSpPr>
          <p:cNvPr id="5" name="Title 1"/>
          <p:cNvSpPr txBox="1">
            <a:spLocks/>
          </p:cNvSpPr>
          <p:nvPr/>
        </p:nvSpPr>
        <p:spPr>
          <a:xfrm>
            <a:off x="182746" y="-1158"/>
            <a:ext cx="3286168" cy="718459"/>
          </a:xfrm>
          <a:prstGeom prst="rect">
            <a:avLst/>
          </a:prstGeom>
          <a:ln>
            <a:solidFill>
              <a:schemeClr val="tx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Arial" panose="020B0604020202020204" pitchFamily="34" charset="0"/>
                <a:cs typeface="Arial" panose="020B0604020202020204" pitchFamily="34" charset="0"/>
              </a:rPr>
              <a:t>II. Chẩn đoán</a:t>
            </a:r>
          </a:p>
        </p:txBody>
      </p:sp>
    </p:spTree>
    <p:extLst>
      <p:ext uri="{BB962C8B-B14F-4D97-AF65-F5344CB8AC3E}">
        <p14:creationId xmlns:p14="http://schemas.microsoft.com/office/powerpoint/2010/main" val="427990539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2356</TotalTime>
  <Words>7792</Words>
  <Application>Microsoft Macintosh PowerPoint</Application>
  <PresentationFormat>Widescreen</PresentationFormat>
  <Paragraphs>887</Paragraphs>
  <Slides>64</Slides>
  <Notes>32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64</vt:i4>
      </vt:variant>
    </vt:vector>
  </HeadingPairs>
  <TitlesOfParts>
    <vt:vector size="76" baseType="lpstr">
      <vt:lpstr>Arial</vt:lpstr>
      <vt:lpstr>Calibri</vt:lpstr>
      <vt:lpstr>Century Gothic</vt:lpstr>
      <vt:lpstr>Courier New</vt:lpstr>
      <vt:lpstr>Gill Sans MT</vt:lpstr>
      <vt:lpstr>Roboto</vt:lpstr>
      <vt:lpstr>Segoe UI</vt:lpstr>
      <vt:lpstr>Tahoma</vt:lpstr>
      <vt:lpstr>Times New Roman</vt:lpstr>
      <vt:lpstr>Wingdings</vt:lpstr>
      <vt:lpstr>Wingdings 3</vt:lpstr>
      <vt:lpstr>Wisp</vt:lpstr>
      <vt:lpstr>UNG THƯ QUANH BÓNG VATER</vt:lpstr>
      <vt:lpstr>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Chuẩn bị bệnh nhân trước phẫu thuật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Cám ơn sự lắng nghe của quý Thầy và các bạn!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giai đoạn ung thư</dc:title>
  <dc:creator>Huy</dc:creator>
  <cp:lastModifiedBy>Thai Dinh - Y17</cp:lastModifiedBy>
  <cp:revision>34</cp:revision>
  <dcterms:created xsi:type="dcterms:W3CDTF">2022-11-15T03:37:23Z</dcterms:created>
  <dcterms:modified xsi:type="dcterms:W3CDTF">2022-11-18T03:26:37Z</dcterms:modified>
</cp:coreProperties>
</file>